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16" r:id="rId1"/>
  </p:sldMasterIdLst>
  <p:notesMasterIdLst>
    <p:notesMasterId r:id="rId24"/>
  </p:notesMasterIdLst>
  <p:handoutMasterIdLst>
    <p:handoutMasterId r:id="rId25"/>
  </p:handoutMasterIdLst>
  <p:sldIdLst>
    <p:sldId id="256" r:id="rId2"/>
    <p:sldId id="262" r:id="rId3"/>
    <p:sldId id="263" r:id="rId4"/>
    <p:sldId id="303" r:id="rId5"/>
    <p:sldId id="302" r:id="rId6"/>
    <p:sldId id="264" r:id="rId7"/>
    <p:sldId id="286" r:id="rId8"/>
    <p:sldId id="283" r:id="rId9"/>
    <p:sldId id="287" r:id="rId10"/>
    <p:sldId id="288" r:id="rId11"/>
    <p:sldId id="289" r:id="rId12"/>
    <p:sldId id="290" r:id="rId13"/>
    <p:sldId id="265" r:id="rId14"/>
    <p:sldId id="293" r:id="rId15"/>
    <p:sldId id="273" r:id="rId16"/>
    <p:sldId id="299" r:id="rId17"/>
    <p:sldId id="284" r:id="rId18"/>
    <p:sldId id="266" r:id="rId19"/>
    <p:sldId id="277" r:id="rId20"/>
    <p:sldId id="300" r:id="rId21"/>
    <p:sldId id="301" r:id="rId22"/>
    <p:sldId id="267"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0577" autoAdjust="0"/>
  </p:normalViewPr>
  <p:slideViewPr>
    <p:cSldViewPr>
      <p:cViewPr varScale="1">
        <p:scale>
          <a:sx n="70" d="100"/>
          <a:sy n="70" d="100"/>
        </p:scale>
        <p:origin x="-1488" y="-102"/>
      </p:cViewPr>
      <p:guideLst>
        <p:guide orient="horz" pos="2160"/>
        <p:guide pos="2880"/>
      </p:guideLst>
    </p:cSldViewPr>
  </p:slideViewPr>
  <p:outlineViewPr>
    <p:cViewPr>
      <p:scale>
        <a:sx n="33" d="100"/>
        <a:sy n="33" d="100"/>
      </p:scale>
      <p:origin x="0" y="1711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1" d="100"/>
          <a:sy n="51" d="100"/>
        </p:scale>
        <p:origin x="-2736"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C2DEAA-548D-4342-8499-32E5F13D0B8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698555BF-9346-4A98-AEA7-627C13398CD6}">
      <dgm:prSet phldrT="[Text]"/>
      <dgm:spPr/>
      <dgm:t>
        <a:bodyPr/>
        <a:lstStyle/>
        <a:p>
          <a:r>
            <a:rPr lang="en-US"/>
            <a:t>Financial Monitoring Unit</a:t>
          </a:r>
        </a:p>
      </dgm:t>
    </dgm:pt>
    <dgm:pt modelId="{0004D939-FB08-485F-BF61-0D27AA9FDD91}" type="parTrans" cxnId="{9F2C8A64-D556-4DE8-9827-1EC1A85609AA}">
      <dgm:prSet/>
      <dgm:spPr/>
      <dgm:t>
        <a:bodyPr/>
        <a:lstStyle/>
        <a:p>
          <a:endParaRPr lang="en-US"/>
        </a:p>
      </dgm:t>
    </dgm:pt>
    <dgm:pt modelId="{6E383CA3-70DB-464B-AD8A-E2A10133B2FA}" type="sibTrans" cxnId="{9F2C8A64-D556-4DE8-9827-1EC1A85609AA}">
      <dgm:prSet/>
      <dgm:spPr/>
      <dgm:t>
        <a:bodyPr/>
        <a:lstStyle/>
        <a:p>
          <a:endParaRPr lang="en-US"/>
        </a:p>
      </dgm:t>
    </dgm:pt>
    <dgm:pt modelId="{94B9CFB8-496C-4118-A469-CD0E9842F143}">
      <dgm:prSet phldrT="[Text]"/>
      <dgm:spPr/>
      <dgm:t>
        <a:bodyPr/>
        <a:lstStyle/>
        <a:p>
          <a:r>
            <a:rPr lang="en-US"/>
            <a:t>Strategy &amp; Policy Division</a:t>
          </a:r>
        </a:p>
      </dgm:t>
    </dgm:pt>
    <dgm:pt modelId="{906AF1F1-9FF7-4524-96E4-E5EEF2377222}" type="parTrans" cxnId="{01655BB1-6EE6-4283-A7C4-A09070D1BF5A}">
      <dgm:prSet/>
      <dgm:spPr/>
      <dgm:t>
        <a:bodyPr/>
        <a:lstStyle/>
        <a:p>
          <a:endParaRPr lang="en-US"/>
        </a:p>
      </dgm:t>
    </dgm:pt>
    <dgm:pt modelId="{9DA14960-A5B3-4928-B1C5-89C9C14F16A4}" type="sibTrans" cxnId="{01655BB1-6EE6-4283-A7C4-A09070D1BF5A}">
      <dgm:prSet/>
      <dgm:spPr/>
      <dgm:t>
        <a:bodyPr/>
        <a:lstStyle/>
        <a:p>
          <a:endParaRPr lang="en-US"/>
        </a:p>
      </dgm:t>
    </dgm:pt>
    <dgm:pt modelId="{D321144B-7B5E-4791-8C40-381B97C6BB32}">
      <dgm:prSet phldrT="[Text]"/>
      <dgm:spPr/>
      <dgm:t>
        <a:bodyPr/>
        <a:lstStyle/>
        <a:p>
          <a:r>
            <a:rPr lang="en-US"/>
            <a:t>Reports, Analysis Dissemination Division</a:t>
          </a:r>
        </a:p>
      </dgm:t>
    </dgm:pt>
    <dgm:pt modelId="{15DBE9DA-188D-412C-847D-8DF18DB83134}" type="parTrans" cxnId="{F0480B78-D7B8-4FFC-AF75-91EF6D12A798}">
      <dgm:prSet/>
      <dgm:spPr/>
      <dgm:t>
        <a:bodyPr/>
        <a:lstStyle/>
        <a:p>
          <a:endParaRPr lang="en-US"/>
        </a:p>
      </dgm:t>
    </dgm:pt>
    <dgm:pt modelId="{3DC6708D-7CC8-4025-9986-A8CB782172D3}" type="sibTrans" cxnId="{F0480B78-D7B8-4FFC-AF75-91EF6D12A798}">
      <dgm:prSet/>
      <dgm:spPr/>
      <dgm:t>
        <a:bodyPr/>
        <a:lstStyle/>
        <a:p>
          <a:endParaRPr lang="en-US"/>
        </a:p>
      </dgm:t>
    </dgm:pt>
    <dgm:pt modelId="{64336253-5FEA-4E11-99E5-1D0E9B314A9C}">
      <dgm:prSet/>
      <dgm:spPr/>
      <dgm:t>
        <a:bodyPr/>
        <a:lstStyle/>
        <a:p>
          <a:r>
            <a:rPr lang="en-US"/>
            <a:t>Coordination Division</a:t>
          </a:r>
        </a:p>
      </dgm:t>
    </dgm:pt>
    <dgm:pt modelId="{B88E50CF-7629-4220-A9EE-08DA98A761D9}" type="parTrans" cxnId="{69E86F0B-561E-41AD-8229-9D1790D2822C}">
      <dgm:prSet/>
      <dgm:spPr/>
      <dgm:t>
        <a:bodyPr/>
        <a:lstStyle/>
        <a:p>
          <a:endParaRPr lang="en-US"/>
        </a:p>
      </dgm:t>
    </dgm:pt>
    <dgm:pt modelId="{5D564445-E93C-48FF-864E-14F88644231F}" type="sibTrans" cxnId="{69E86F0B-561E-41AD-8229-9D1790D2822C}">
      <dgm:prSet/>
      <dgm:spPr/>
      <dgm:t>
        <a:bodyPr/>
        <a:lstStyle/>
        <a:p>
          <a:endParaRPr lang="en-US"/>
        </a:p>
      </dgm:t>
    </dgm:pt>
    <dgm:pt modelId="{27E6D18A-909B-473E-A638-3E6C72DBDBD0}">
      <dgm:prSet/>
      <dgm:spPr/>
      <dgm:t>
        <a:bodyPr/>
        <a:lstStyle/>
        <a:p>
          <a:r>
            <a:rPr lang="en-US" dirty="0" smtClean="0"/>
            <a:t>Finance &amp; Administration </a:t>
          </a:r>
          <a:r>
            <a:rPr lang="en-US" dirty="0"/>
            <a:t>Division</a:t>
          </a:r>
        </a:p>
      </dgm:t>
    </dgm:pt>
    <dgm:pt modelId="{834485CA-5E30-4942-95AF-A0516FD84C86}" type="parTrans" cxnId="{B4FC49AD-EC8E-4EB9-9649-C8B0BF08BEF4}">
      <dgm:prSet/>
      <dgm:spPr/>
      <dgm:t>
        <a:bodyPr/>
        <a:lstStyle/>
        <a:p>
          <a:endParaRPr lang="en-US"/>
        </a:p>
      </dgm:t>
    </dgm:pt>
    <dgm:pt modelId="{6D9FFE4E-1E6E-4ECB-83BF-F5FC167DBF5A}" type="sibTrans" cxnId="{B4FC49AD-EC8E-4EB9-9649-C8B0BF08BEF4}">
      <dgm:prSet/>
      <dgm:spPr/>
      <dgm:t>
        <a:bodyPr/>
        <a:lstStyle/>
        <a:p>
          <a:endParaRPr lang="en-US"/>
        </a:p>
      </dgm:t>
    </dgm:pt>
    <dgm:pt modelId="{25A1BC03-DF5A-40EA-A9CD-06C725C2BBCC}" type="pres">
      <dgm:prSet presAssocID="{DAC2DEAA-548D-4342-8499-32E5F13D0B88}" presName="hierChild1" presStyleCnt="0">
        <dgm:presLayoutVars>
          <dgm:chPref val="1"/>
          <dgm:dir/>
          <dgm:animOne val="branch"/>
          <dgm:animLvl val="lvl"/>
          <dgm:resizeHandles/>
        </dgm:presLayoutVars>
      </dgm:prSet>
      <dgm:spPr/>
      <dgm:t>
        <a:bodyPr/>
        <a:lstStyle/>
        <a:p>
          <a:endParaRPr lang="en-US"/>
        </a:p>
      </dgm:t>
    </dgm:pt>
    <dgm:pt modelId="{BC3DEF39-47BD-4727-913A-4103704BA030}" type="pres">
      <dgm:prSet presAssocID="{698555BF-9346-4A98-AEA7-627C13398CD6}" presName="hierRoot1" presStyleCnt="0"/>
      <dgm:spPr/>
    </dgm:pt>
    <dgm:pt modelId="{448C11C1-5D0F-4C55-8794-74AA7380F2AC}" type="pres">
      <dgm:prSet presAssocID="{698555BF-9346-4A98-AEA7-627C13398CD6}" presName="composite" presStyleCnt="0"/>
      <dgm:spPr/>
    </dgm:pt>
    <dgm:pt modelId="{443F60FB-C7D7-4681-A2E0-A3C622DF271C}" type="pres">
      <dgm:prSet presAssocID="{698555BF-9346-4A98-AEA7-627C13398CD6}" presName="background" presStyleLbl="node0" presStyleIdx="0" presStyleCnt="1"/>
      <dgm:spPr/>
    </dgm:pt>
    <dgm:pt modelId="{99E99F79-283A-4AC4-B84F-830CDF0EA490}" type="pres">
      <dgm:prSet presAssocID="{698555BF-9346-4A98-AEA7-627C13398CD6}" presName="text" presStyleLbl="fgAcc0" presStyleIdx="0" presStyleCnt="1" custAng="0">
        <dgm:presLayoutVars>
          <dgm:chPref val="3"/>
        </dgm:presLayoutVars>
      </dgm:prSet>
      <dgm:spPr/>
      <dgm:t>
        <a:bodyPr/>
        <a:lstStyle/>
        <a:p>
          <a:endParaRPr lang="en-US"/>
        </a:p>
      </dgm:t>
    </dgm:pt>
    <dgm:pt modelId="{AAFC961C-D14E-41EB-AEFE-E27BB6FF0592}" type="pres">
      <dgm:prSet presAssocID="{698555BF-9346-4A98-AEA7-627C13398CD6}" presName="hierChild2" presStyleCnt="0"/>
      <dgm:spPr/>
    </dgm:pt>
    <dgm:pt modelId="{D932BB34-1E14-4811-8FCB-F7DA4C3FC293}" type="pres">
      <dgm:prSet presAssocID="{906AF1F1-9FF7-4524-96E4-E5EEF2377222}" presName="Name10" presStyleLbl="parChTrans1D2" presStyleIdx="0" presStyleCnt="4"/>
      <dgm:spPr/>
      <dgm:t>
        <a:bodyPr/>
        <a:lstStyle/>
        <a:p>
          <a:endParaRPr lang="en-US"/>
        </a:p>
      </dgm:t>
    </dgm:pt>
    <dgm:pt modelId="{D60E20FB-D9E6-4EB5-B958-EA04B993B9D6}" type="pres">
      <dgm:prSet presAssocID="{94B9CFB8-496C-4118-A469-CD0E9842F143}" presName="hierRoot2" presStyleCnt="0"/>
      <dgm:spPr/>
    </dgm:pt>
    <dgm:pt modelId="{5108E7A9-B185-41EF-88C2-DE22FABD5FC5}" type="pres">
      <dgm:prSet presAssocID="{94B9CFB8-496C-4118-A469-CD0E9842F143}" presName="composite2" presStyleCnt="0"/>
      <dgm:spPr/>
    </dgm:pt>
    <dgm:pt modelId="{D7C714AB-BFF6-47D5-A26C-0E04FBACF50E}" type="pres">
      <dgm:prSet presAssocID="{94B9CFB8-496C-4118-A469-CD0E9842F143}" presName="background2" presStyleLbl="node2" presStyleIdx="0" presStyleCnt="4"/>
      <dgm:spPr/>
    </dgm:pt>
    <dgm:pt modelId="{5C454B1E-F1ED-448C-83DE-A907D3D4E1C4}" type="pres">
      <dgm:prSet presAssocID="{94B9CFB8-496C-4118-A469-CD0E9842F143}" presName="text2" presStyleLbl="fgAcc2" presStyleIdx="0" presStyleCnt="4">
        <dgm:presLayoutVars>
          <dgm:chPref val="3"/>
        </dgm:presLayoutVars>
      </dgm:prSet>
      <dgm:spPr/>
      <dgm:t>
        <a:bodyPr/>
        <a:lstStyle/>
        <a:p>
          <a:endParaRPr lang="en-US"/>
        </a:p>
      </dgm:t>
    </dgm:pt>
    <dgm:pt modelId="{425CE87F-AD3C-404F-B384-630D958A6E98}" type="pres">
      <dgm:prSet presAssocID="{94B9CFB8-496C-4118-A469-CD0E9842F143}" presName="hierChild3" presStyleCnt="0"/>
      <dgm:spPr/>
    </dgm:pt>
    <dgm:pt modelId="{BA5F308A-4536-4E5F-BC8F-E367A9212C43}" type="pres">
      <dgm:prSet presAssocID="{15DBE9DA-188D-412C-847D-8DF18DB83134}" presName="Name10" presStyleLbl="parChTrans1D2" presStyleIdx="1" presStyleCnt="4"/>
      <dgm:spPr/>
      <dgm:t>
        <a:bodyPr/>
        <a:lstStyle/>
        <a:p>
          <a:endParaRPr lang="en-US"/>
        </a:p>
      </dgm:t>
    </dgm:pt>
    <dgm:pt modelId="{5640FFC0-F31C-454C-85F2-315CC32F39CA}" type="pres">
      <dgm:prSet presAssocID="{D321144B-7B5E-4791-8C40-381B97C6BB32}" presName="hierRoot2" presStyleCnt="0"/>
      <dgm:spPr/>
    </dgm:pt>
    <dgm:pt modelId="{1526EAEA-EAF8-4ED8-86B3-4301FAFA7ABA}" type="pres">
      <dgm:prSet presAssocID="{D321144B-7B5E-4791-8C40-381B97C6BB32}" presName="composite2" presStyleCnt="0"/>
      <dgm:spPr/>
    </dgm:pt>
    <dgm:pt modelId="{32130BD2-2C36-45FD-9126-08C06A3BEDDB}" type="pres">
      <dgm:prSet presAssocID="{D321144B-7B5E-4791-8C40-381B97C6BB32}" presName="background2" presStyleLbl="node2" presStyleIdx="1" presStyleCnt="4"/>
      <dgm:spPr/>
    </dgm:pt>
    <dgm:pt modelId="{B1868FC8-5CEF-48B8-A46C-B0E5E4F05704}" type="pres">
      <dgm:prSet presAssocID="{D321144B-7B5E-4791-8C40-381B97C6BB32}" presName="text2" presStyleLbl="fgAcc2" presStyleIdx="1" presStyleCnt="4">
        <dgm:presLayoutVars>
          <dgm:chPref val="3"/>
        </dgm:presLayoutVars>
      </dgm:prSet>
      <dgm:spPr/>
      <dgm:t>
        <a:bodyPr/>
        <a:lstStyle/>
        <a:p>
          <a:endParaRPr lang="en-US"/>
        </a:p>
      </dgm:t>
    </dgm:pt>
    <dgm:pt modelId="{BDCB23F9-E4E6-41C7-9B31-7254AD9CD9D7}" type="pres">
      <dgm:prSet presAssocID="{D321144B-7B5E-4791-8C40-381B97C6BB32}" presName="hierChild3" presStyleCnt="0"/>
      <dgm:spPr/>
    </dgm:pt>
    <dgm:pt modelId="{93055537-F183-4EC0-906C-3F0BEA7A475C}" type="pres">
      <dgm:prSet presAssocID="{B88E50CF-7629-4220-A9EE-08DA98A761D9}" presName="Name10" presStyleLbl="parChTrans1D2" presStyleIdx="2" presStyleCnt="4"/>
      <dgm:spPr/>
      <dgm:t>
        <a:bodyPr/>
        <a:lstStyle/>
        <a:p>
          <a:endParaRPr lang="en-US"/>
        </a:p>
      </dgm:t>
    </dgm:pt>
    <dgm:pt modelId="{0BE014CA-08F3-4504-8A17-6E8ED6821BC1}" type="pres">
      <dgm:prSet presAssocID="{64336253-5FEA-4E11-99E5-1D0E9B314A9C}" presName="hierRoot2" presStyleCnt="0"/>
      <dgm:spPr/>
    </dgm:pt>
    <dgm:pt modelId="{8EA8331F-89B9-4E76-95BB-02D0380B10BD}" type="pres">
      <dgm:prSet presAssocID="{64336253-5FEA-4E11-99E5-1D0E9B314A9C}" presName="composite2" presStyleCnt="0"/>
      <dgm:spPr/>
    </dgm:pt>
    <dgm:pt modelId="{43653688-9105-4A34-8A00-5BD2BA337AB3}" type="pres">
      <dgm:prSet presAssocID="{64336253-5FEA-4E11-99E5-1D0E9B314A9C}" presName="background2" presStyleLbl="node2" presStyleIdx="2" presStyleCnt="4"/>
      <dgm:spPr/>
    </dgm:pt>
    <dgm:pt modelId="{18E87999-C88D-4A9F-ABD5-9401233BEBCD}" type="pres">
      <dgm:prSet presAssocID="{64336253-5FEA-4E11-99E5-1D0E9B314A9C}" presName="text2" presStyleLbl="fgAcc2" presStyleIdx="2" presStyleCnt="4">
        <dgm:presLayoutVars>
          <dgm:chPref val="3"/>
        </dgm:presLayoutVars>
      </dgm:prSet>
      <dgm:spPr/>
      <dgm:t>
        <a:bodyPr/>
        <a:lstStyle/>
        <a:p>
          <a:endParaRPr lang="en-US"/>
        </a:p>
      </dgm:t>
    </dgm:pt>
    <dgm:pt modelId="{E35CEFB7-BDFC-4C8B-B1E0-9D294E995D2F}" type="pres">
      <dgm:prSet presAssocID="{64336253-5FEA-4E11-99E5-1D0E9B314A9C}" presName="hierChild3" presStyleCnt="0"/>
      <dgm:spPr/>
    </dgm:pt>
    <dgm:pt modelId="{3F9342EC-4140-4D0F-9AEB-E2E084565921}" type="pres">
      <dgm:prSet presAssocID="{834485CA-5E30-4942-95AF-A0516FD84C86}" presName="Name10" presStyleLbl="parChTrans1D2" presStyleIdx="3" presStyleCnt="4"/>
      <dgm:spPr/>
      <dgm:t>
        <a:bodyPr/>
        <a:lstStyle/>
        <a:p>
          <a:endParaRPr lang="en-US"/>
        </a:p>
      </dgm:t>
    </dgm:pt>
    <dgm:pt modelId="{1F36E33C-4210-4CC2-AF0B-D024483C4F9E}" type="pres">
      <dgm:prSet presAssocID="{27E6D18A-909B-473E-A638-3E6C72DBDBD0}" presName="hierRoot2" presStyleCnt="0"/>
      <dgm:spPr/>
    </dgm:pt>
    <dgm:pt modelId="{4950FDD6-6D26-4E99-A31D-F0DE07EF4C74}" type="pres">
      <dgm:prSet presAssocID="{27E6D18A-909B-473E-A638-3E6C72DBDBD0}" presName="composite2" presStyleCnt="0"/>
      <dgm:spPr/>
    </dgm:pt>
    <dgm:pt modelId="{C226ADE7-4A3A-40F2-96EA-9E20F65ADC8E}" type="pres">
      <dgm:prSet presAssocID="{27E6D18A-909B-473E-A638-3E6C72DBDBD0}" presName="background2" presStyleLbl="node2" presStyleIdx="3" presStyleCnt="4"/>
      <dgm:spPr/>
    </dgm:pt>
    <dgm:pt modelId="{25835944-1EF7-473B-A68D-C713C53A5A02}" type="pres">
      <dgm:prSet presAssocID="{27E6D18A-909B-473E-A638-3E6C72DBDBD0}" presName="text2" presStyleLbl="fgAcc2" presStyleIdx="3" presStyleCnt="4">
        <dgm:presLayoutVars>
          <dgm:chPref val="3"/>
        </dgm:presLayoutVars>
      </dgm:prSet>
      <dgm:spPr/>
      <dgm:t>
        <a:bodyPr/>
        <a:lstStyle/>
        <a:p>
          <a:endParaRPr lang="en-US"/>
        </a:p>
      </dgm:t>
    </dgm:pt>
    <dgm:pt modelId="{C033CF9A-B324-455C-9648-CA748B0166CE}" type="pres">
      <dgm:prSet presAssocID="{27E6D18A-909B-473E-A638-3E6C72DBDBD0}" presName="hierChild3" presStyleCnt="0"/>
      <dgm:spPr/>
    </dgm:pt>
  </dgm:ptLst>
  <dgm:cxnLst>
    <dgm:cxn modelId="{28391D0C-3A1C-469D-AA57-E49335BA2394}" type="presOf" srcId="{906AF1F1-9FF7-4524-96E4-E5EEF2377222}" destId="{D932BB34-1E14-4811-8FCB-F7DA4C3FC293}" srcOrd="0" destOrd="0" presId="urn:microsoft.com/office/officeart/2005/8/layout/hierarchy1"/>
    <dgm:cxn modelId="{55A64D36-6BEF-4CF8-B5B4-754899832EC1}" type="presOf" srcId="{834485CA-5E30-4942-95AF-A0516FD84C86}" destId="{3F9342EC-4140-4D0F-9AEB-E2E084565921}" srcOrd="0" destOrd="0" presId="urn:microsoft.com/office/officeart/2005/8/layout/hierarchy1"/>
    <dgm:cxn modelId="{69E86F0B-561E-41AD-8229-9D1790D2822C}" srcId="{698555BF-9346-4A98-AEA7-627C13398CD6}" destId="{64336253-5FEA-4E11-99E5-1D0E9B314A9C}" srcOrd="2" destOrd="0" parTransId="{B88E50CF-7629-4220-A9EE-08DA98A761D9}" sibTransId="{5D564445-E93C-48FF-864E-14F88644231F}"/>
    <dgm:cxn modelId="{01655BB1-6EE6-4283-A7C4-A09070D1BF5A}" srcId="{698555BF-9346-4A98-AEA7-627C13398CD6}" destId="{94B9CFB8-496C-4118-A469-CD0E9842F143}" srcOrd="0" destOrd="0" parTransId="{906AF1F1-9FF7-4524-96E4-E5EEF2377222}" sibTransId="{9DA14960-A5B3-4928-B1C5-89C9C14F16A4}"/>
    <dgm:cxn modelId="{9F2C8A64-D556-4DE8-9827-1EC1A85609AA}" srcId="{DAC2DEAA-548D-4342-8499-32E5F13D0B88}" destId="{698555BF-9346-4A98-AEA7-627C13398CD6}" srcOrd="0" destOrd="0" parTransId="{0004D939-FB08-485F-BF61-0D27AA9FDD91}" sibTransId="{6E383CA3-70DB-464B-AD8A-E2A10133B2FA}"/>
    <dgm:cxn modelId="{19EC7B5B-4F84-4015-B50D-EBA18143E142}" type="presOf" srcId="{D321144B-7B5E-4791-8C40-381B97C6BB32}" destId="{B1868FC8-5CEF-48B8-A46C-B0E5E4F05704}" srcOrd="0" destOrd="0" presId="urn:microsoft.com/office/officeart/2005/8/layout/hierarchy1"/>
    <dgm:cxn modelId="{31E92CE0-0E98-4850-9391-E9EAEDE84ACE}" type="presOf" srcId="{15DBE9DA-188D-412C-847D-8DF18DB83134}" destId="{BA5F308A-4536-4E5F-BC8F-E367A9212C43}" srcOrd="0" destOrd="0" presId="urn:microsoft.com/office/officeart/2005/8/layout/hierarchy1"/>
    <dgm:cxn modelId="{FC28A6D6-1371-4550-B195-AC9E6B04F121}" type="presOf" srcId="{698555BF-9346-4A98-AEA7-627C13398CD6}" destId="{99E99F79-283A-4AC4-B84F-830CDF0EA490}" srcOrd="0" destOrd="0" presId="urn:microsoft.com/office/officeart/2005/8/layout/hierarchy1"/>
    <dgm:cxn modelId="{76389B08-452E-46EA-A619-7A471C79712C}" type="presOf" srcId="{B88E50CF-7629-4220-A9EE-08DA98A761D9}" destId="{93055537-F183-4EC0-906C-3F0BEA7A475C}" srcOrd="0" destOrd="0" presId="urn:microsoft.com/office/officeart/2005/8/layout/hierarchy1"/>
    <dgm:cxn modelId="{47B8DE53-8548-49F3-98DA-A958E4246C72}" type="presOf" srcId="{27E6D18A-909B-473E-A638-3E6C72DBDBD0}" destId="{25835944-1EF7-473B-A68D-C713C53A5A02}" srcOrd="0" destOrd="0" presId="urn:microsoft.com/office/officeart/2005/8/layout/hierarchy1"/>
    <dgm:cxn modelId="{EB7D21D1-D744-4A4B-B84F-150448AAD1CF}" type="presOf" srcId="{64336253-5FEA-4E11-99E5-1D0E9B314A9C}" destId="{18E87999-C88D-4A9F-ABD5-9401233BEBCD}" srcOrd="0" destOrd="0" presId="urn:microsoft.com/office/officeart/2005/8/layout/hierarchy1"/>
    <dgm:cxn modelId="{0B492FF7-0964-46BE-9438-8FBEC021944E}" type="presOf" srcId="{DAC2DEAA-548D-4342-8499-32E5F13D0B88}" destId="{25A1BC03-DF5A-40EA-A9CD-06C725C2BBCC}" srcOrd="0" destOrd="0" presId="urn:microsoft.com/office/officeart/2005/8/layout/hierarchy1"/>
    <dgm:cxn modelId="{F0480B78-D7B8-4FFC-AF75-91EF6D12A798}" srcId="{698555BF-9346-4A98-AEA7-627C13398CD6}" destId="{D321144B-7B5E-4791-8C40-381B97C6BB32}" srcOrd="1" destOrd="0" parTransId="{15DBE9DA-188D-412C-847D-8DF18DB83134}" sibTransId="{3DC6708D-7CC8-4025-9986-A8CB782172D3}"/>
    <dgm:cxn modelId="{E3EC974D-E23C-4D8A-9A21-DD5509C3720A}" type="presOf" srcId="{94B9CFB8-496C-4118-A469-CD0E9842F143}" destId="{5C454B1E-F1ED-448C-83DE-A907D3D4E1C4}" srcOrd="0" destOrd="0" presId="urn:microsoft.com/office/officeart/2005/8/layout/hierarchy1"/>
    <dgm:cxn modelId="{B4FC49AD-EC8E-4EB9-9649-C8B0BF08BEF4}" srcId="{698555BF-9346-4A98-AEA7-627C13398CD6}" destId="{27E6D18A-909B-473E-A638-3E6C72DBDBD0}" srcOrd="3" destOrd="0" parTransId="{834485CA-5E30-4942-95AF-A0516FD84C86}" sibTransId="{6D9FFE4E-1E6E-4ECB-83BF-F5FC167DBF5A}"/>
    <dgm:cxn modelId="{5A7648CF-C1D7-4F37-B4E4-CE6737B72640}" type="presParOf" srcId="{25A1BC03-DF5A-40EA-A9CD-06C725C2BBCC}" destId="{BC3DEF39-47BD-4727-913A-4103704BA030}" srcOrd="0" destOrd="0" presId="urn:microsoft.com/office/officeart/2005/8/layout/hierarchy1"/>
    <dgm:cxn modelId="{C12B2DA8-514D-4F5E-8ABE-4F334357E9C6}" type="presParOf" srcId="{BC3DEF39-47BD-4727-913A-4103704BA030}" destId="{448C11C1-5D0F-4C55-8794-74AA7380F2AC}" srcOrd="0" destOrd="0" presId="urn:microsoft.com/office/officeart/2005/8/layout/hierarchy1"/>
    <dgm:cxn modelId="{4503A090-D733-49CB-9EEC-B31DEB93CD78}" type="presParOf" srcId="{448C11C1-5D0F-4C55-8794-74AA7380F2AC}" destId="{443F60FB-C7D7-4681-A2E0-A3C622DF271C}" srcOrd="0" destOrd="0" presId="urn:microsoft.com/office/officeart/2005/8/layout/hierarchy1"/>
    <dgm:cxn modelId="{FA806F2A-305F-4401-8C9B-A259572DDA63}" type="presParOf" srcId="{448C11C1-5D0F-4C55-8794-74AA7380F2AC}" destId="{99E99F79-283A-4AC4-B84F-830CDF0EA490}" srcOrd="1" destOrd="0" presId="urn:microsoft.com/office/officeart/2005/8/layout/hierarchy1"/>
    <dgm:cxn modelId="{E50C4382-F829-4FB2-80AA-BDD04724BBD6}" type="presParOf" srcId="{BC3DEF39-47BD-4727-913A-4103704BA030}" destId="{AAFC961C-D14E-41EB-AEFE-E27BB6FF0592}" srcOrd="1" destOrd="0" presId="urn:microsoft.com/office/officeart/2005/8/layout/hierarchy1"/>
    <dgm:cxn modelId="{FF84914B-A9FA-4E46-A677-E4FFBFED6C74}" type="presParOf" srcId="{AAFC961C-D14E-41EB-AEFE-E27BB6FF0592}" destId="{D932BB34-1E14-4811-8FCB-F7DA4C3FC293}" srcOrd="0" destOrd="0" presId="urn:microsoft.com/office/officeart/2005/8/layout/hierarchy1"/>
    <dgm:cxn modelId="{F8433674-5B9E-4441-B6C0-67A55F8AC196}" type="presParOf" srcId="{AAFC961C-D14E-41EB-AEFE-E27BB6FF0592}" destId="{D60E20FB-D9E6-4EB5-B958-EA04B993B9D6}" srcOrd="1" destOrd="0" presId="urn:microsoft.com/office/officeart/2005/8/layout/hierarchy1"/>
    <dgm:cxn modelId="{9F2CD86D-BB29-4C65-BF6E-2371F75B3B49}" type="presParOf" srcId="{D60E20FB-D9E6-4EB5-B958-EA04B993B9D6}" destId="{5108E7A9-B185-41EF-88C2-DE22FABD5FC5}" srcOrd="0" destOrd="0" presId="urn:microsoft.com/office/officeart/2005/8/layout/hierarchy1"/>
    <dgm:cxn modelId="{9E2D1863-91F6-4EA2-9D2E-5FB2D2A62F42}" type="presParOf" srcId="{5108E7A9-B185-41EF-88C2-DE22FABD5FC5}" destId="{D7C714AB-BFF6-47D5-A26C-0E04FBACF50E}" srcOrd="0" destOrd="0" presId="urn:microsoft.com/office/officeart/2005/8/layout/hierarchy1"/>
    <dgm:cxn modelId="{4636D7A6-A5BB-41BF-A4AA-B6B43DEB18CA}" type="presParOf" srcId="{5108E7A9-B185-41EF-88C2-DE22FABD5FC5}" destId="{5C454B1E-F1ED-448C-83DE-A907D3D4E1C4}" srcOrd="1" destOrd="0" presId="urn:microsoft.com/office/officeart/2005/8/layout/hierarchy1"/>
    <dgm:cxn modelId="{954DF856-E810-4109-A95D-C682192E77BC}" type="presParOf" srcId="{D60E20FB-D9E6-4EB5-B958-EA04B993B9D6}" destId="{425CE87F-AD3C-404F-B384-630D958A6E98}" srcOrd="1" destOrd="0" presId="urn:microsoft.com/office/officeart/2005/8/layout/hierarchy1"/>
    <dgm:cxn modelId="{A0B837BD-E995-403A-8631-8B8299E42DA2}" type="presParOf" srcId="{AAFC961C-D14E-41EB-AEFE-E27BB6FF0592}" destId="{BA5F308A-4536-4E5F-BC8F-E367A9212C43}" srcOrd="2" destOrd="0" presId="urn:microsoft.com/office/officeart/2005/8/layout/hierarchy1"/>
    <dgm:cxn modelId="{5AEF1137-1A08-455F-9A59-3EFD013C206B}" type="presParOf" srcId="{AAFC961C-D14E-41EB-AEFE-E27BB6FF0592}" destId="{5640FFC0-F31C-454C-85F2-315CC32F39CA}" srcOrd="3" destOrd="0" presId="urn:microsoft.com/office/officeart/2005/8/layout/hierarchy1"/>
    <dgm:cxn modelId="{7BF771C9-32DD-4190-B2B5-2220B1E794AF}" type="presParOf" srcId="{5640FFC0-F31C-454C-85F2-315CC32F39CA}" destId="{1526EAEA-EAF8-4ED8-86B3-4301FAFA7ABA}" srcOrd="0" destOrd="0" presId="urn:microsoft.com/office/officeart/2005/8/layout/hierarchy1"/>
    <dgm:cxn modelId="{D755C581-1FDD-4B1C-ADDA-0F70DE4F482A}" type="presParOf" srcId="{1526EAEA-EAF8-4ED8-86B3-4301FAFA7ABA}" destId="{32130BD2-2C36-45FD-9126-08C06A3BEDDB}" srcOrd="0" destOrd="0" presId="urn:microsoft.com/office/officeart/2005/8/layout/hierarchy1"/>
    <dgm:cxn modelId="{02FB212E-2B57-45C4-AB5C-64B417D984C1}" type="presParOf" srcId="{1526EAEA-EAF8-4ED8-86B3-4301FAFA7ABA}" destId="{B1868FC8-5CEF-48B8-A46C-B0E5E4F05704}" srcOrd="1" destOrd="0" presId="urn:microsoft.com/office/officeart/2005/8/layout/hierarchy1"/>
    <dgm:cxn modelId="{D6523680-BCF3-4B8A-A069-32E94B3A1957}" type="presParOf" srcId="{5640FFC0-F31C-454C-85F2-315CC32F39CA}" destId="{BDCB23F9-E4E6-41C7-9B31-7254AD9CD9D7}" srcOrd="1" destOrd="0" presId="urn:microsoft.com/office/officeart/2005/8/layout/hierarchy1"/>
    <dgm:cxn modelId="{7E37BCEB-FD40-4C35-833D-54820127F1B7}" type="presParOf" srcId="{AAFC961C-D14E-41EB-AEFE-E27BB6FF0592}" destId="{93055537-F183-4EC0-906C-3F0BEA7A475C}" srcOrd="4" destOrd="0" presId="urn:microsoft.com/office/officeart/2005/8/layout/hierarchy1"/>
    <dgm:cxn modelId="{03470C09-D8D2-45FC-B901-E7F4A8540897}" type="presParOf" srcId="{AAFC961C-D14E-41EB-AEFE-E27BB6FF0592}" destId="{0BE014CA-08F3-4504-8A17-6E8ED6821BC1}" srcOrd="5" destOrd="0" presId="urn:microsoft.com/office/officeart/2005/8/layout/hierarchy1"/>
    <dgm:cxn modelId="{94BC9410-21EB-49BE-8123-985CD5682809}" type="presParOf" srcId="{0BE014CA-08F3-4504-8A17-6E8ED6821BC1}" destId="{8EA8331F-89B9-4E76-95BB-02D0380B10BD}" srcOrd="0" destOrd="0" presId="urn:microsoft.com/office/officeart/2005/8/layout/hierarchy1"/>
    <dgm:cxn modelId="{ECEA7C97-71FB-4438-9A6D-DECD1FA3A948}" type="presParOf" srcId="{8EA8331F-89B9-4E76-95BB-02D0380B10BD}" destId="{43653688-9105-4A34-8A00-5BD2BA337AB3}" srcOrd="0" destOrd="0" presId="urn:microsoft.com/office/officeart/2005/8/layout/hierarchy1"/>
    <dgm:cxn modelId="{11DB498E-887B-41D0-8BDB-CB03CD42457B}" type="presParOf" srcId="{8EA8331F-89B9-4E76-95BB-02D0380B10BD}" destId="{18E87999-C88D-4A9F-ABD5-9401233BEBCD}" srcOrd="1" destOrd="0" presId="urn:microsoft.com/office/officeart/2005/8/layout/hierarchy1"/>
    <dgm:cxn modelId="{26AFA482-97C9-463F-A153-F529E766382A}" type="presParOf" srcId="{0BE014CA-08F3-4504-8A17-6E8ED6821BC1}" destId="{E35CEFB7-BDFC-4C8B-B1E0-9D294E995D2F}" srcOrd="1" destOrd="0" presId="urn:microsoft.com/office/officeart/2005/8/layout/hierarchy1"/>
    <dgm:cxn modelId="{CD21879B-DAA9-4AF1-B1B5-42A47CA5CC8E}" type="presParOf" srcId="{AAFC961C-D14E-41EB-AEFE-E27BB6FF0592}" destId="{3F9342EC-4140-4D0F-9AEB-E2E084565921}" srcOrd="6" destOrd="0" presId="urn:microsoft.com/office/officeart/2005/8/layout/hierarchy1"/>
    <dgm:cxn modelId="{2798222F-5AAB-4D5E-886A-8FE81E1FB20B}" type="presParOf" srcId="{AAFC961C-D14E-41EB-AEFE-E27BB6FF0592}" destId="{1F36E33C-4210-4CC2-AF0B-D024483C4F9E}" srcOrd="7" destOrd="0" presId="urn:microsoft.com/office/officeart/2005/8/layout/hierarchy1"/>
    <dgm:cxn modelId="{5F682EEA-674C-4B9F-B53A-3956443B0C5B}" type="presParOf" srcId="{1F36E33C-4210-4CC2-AF0B-D024483C4F9E}" destId="{4950FDD6-6D26-4E99-A31D-F0DE07EF4C74}" srcOrd="0" destOrd="0" presId="urn:microsoft.com/office/officeart/2005/8/layout/hierarchy1"/>
    <dgm:cxn modelId="{3E894E9E-4CF0-487B-A1F1-7B93E701F02A}" type="presParOf" srcId="{4950FDD6-6D26-4E99-A31D-F0DE07EF4C74}" destId="{C226ADE7-4A3A-40F2-96EA-9E20F65ADC8E}" srcOrd="0" destOrd="0" presId="urn:microsoft.com/office/officeart/2005/8/layout/hierarchy1"/>
    <dgm:cxn modelId="{21525B49-93FD-4CFF-8B2F-BB60C8971037}" type="presParOf" srcId="{4950FDD6-6D26-4E99-A31D-F0DE07EF4C74}" destId="{25835944-1EF7-473B-A68D-C713C53A5A02}" srcOrd="1" destOrd="0" presId="urn:microsoft.com/office/officeart/2005/8/layout/hierarchy1"/>
    <dgm:cxn modelId="{1E0906B0-9119-4F50-9C86-6D77F307127B}" type="presParOf" srcId="{1F36E33C-4210-4CC2-AF0B-D024483C4F9E}" destId="{C033CF9A-B324-455C-9648-CA748B0166CE}"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F9342EC-4140-4D0F-9AEB-E2E084565921}">
      <dsp:nvSpPr>
        <dsp:cNvPr id="0" name=""/>
        <dsp:cNvSpPr/>
      </dsp:nvSpPr>
      <dsp:spPr>
        <a:xfrm>
          <a:off x="4019163" y="2021015"/>
          <a:ext cx="3156019" cy="500659"/>
        </a:xfrm>
        <a:custGeom>
          <a:avLst/>
          <a:gdLst/>
          <a:ahLst/>
          <a:cxnLst/>
          <a:rect l="0" t="0" r="0" b="0"/>
          <a:pathLst>
            <a:path>
              <a:moveTo>
                <a:pt x="0" y="0"/>
              </a:moveTo>
              <a:lnTo>
                <a:pt x="0" y="341184"/>
              </a:lnTo>
              <a:lnTo>
                <a:pt x="3156019" y="341184"/>
              </a:lnTo>
              <a:lnTo>
                <a:pt x="3156019" y="500659"/>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055537-F183-4EC0-906C-3F0BEA7A475C}">
      <dsp:nvSpPr>
        <dsp:cNvPr id="0" name=""/>
        <dsp:cNvSpPr/>
      </dsp:nvSpPr>
      <dsp:spPr>
        <a:xfrm>
          <a:off x="4019163" y="2021015"/>
          <a:ext cx="1052006" cy="500659"/>
        </a:xfrm>
        <a:custGeom>
          <a:avLst/>
          <a:gdLst/>
          <a:ahLst/>
          <a:cxnLst/>
          <a:rect l="0" t="0" r="0" b="0"/>
          <a:pathLst>
            <a:path>
              <a:moveTo>
                <a:pt x="0" y="0"/>
              </a:moveTo>
              <a:lnTo>
                <a:pt x="0" y="341184"/>
              </a:lnTo>
              <a:lnTo>
                <a:pt x="1052006" y="341184"/>
              </a:lnTo>
              <a:lnTo>
                <a:pt x="1052006" y="500659"/>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A5F308A-4536-4E5F-BC8F-E367A9212C43}">
      <dsp:nvSpPr>
        <dsp:cNvPr id="0" name=""/>
        <dsp:cNvSpPr/>
      </dsp:nvSpPr>
      <dsp:spPr>
        <a:xfrm>
          <a:off x="2967156" y="2021015"/>
          <a:ext cx="1052006" cy="500659"/>
        </a:xfrm>
        <a:custGeom>
          <a:avLst/>
          <a:gdLst/>
          <a:ahLst/>
          <a:cxnLst/>
          <a:rect l="0" t="0" r="0" b="0"/>
          <a:pathLst>
            <a:path>
              <a:moveTo>
                <a:pt x="1052006" y="0"/>
              </a:moveTo>
              <a:lnTo>
                <a:pt x="1052006" y="341184"/>
              </a:lnTo>
              <a:lnTo>
                <a:pt x="0" y="341184"/>
              </a:lnTo>
              <a:lnTo>
                <a:pt x="0" y="500659"/>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32BB34-1E14-4811-8FCB-F7DA4C3FC293}">
      <dsp:nvSpPr>
        <dsp:cNvPr id="0" name=""/>
        <dsp:cNvSpPr/>
      </dsp:nvSpPr>
      <dsp:spPr>
        <a:xfrm>
          <a:off x="863143" y="2021015"/>
          <a:ext cx="3156019" cy="500659"/>
        </a:xfrm>
        <a:custGeom>
          <a:avLst/>
          <a:gdLst/>
          <a:ahLst/>
          <a:cxnLst/>
          <a:rect l="0" t="0" r="0" b="0"/>
          <a:pathLst>
            <a:path>
              <a:moveTo>
                <a:pt x="3156019" y="0"/>
              </a:moveTo>
              <a:lnTo>
                <a:pt x="3156019" y="341184"/>
              </a:lnTo>
              <a:lnTo>
                <a:pt x="0" y="341184"/>
              </a:lnTo>
              <a:lnTo>
                <a:pt x="0" y="500659"/>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3F60FB-C7D7-4681-A2E0-A3C622DF271C}">
      <dsp:nvSpPr>
        <dsp:cNvPr id="0" name=""/>
        <dsp:cNvSpPr/>
      </dsp:nvSpPr>
      <dsp:spPr>
        <a:xfrm>
          <a:off x="3158430" y="927884"/>
          <a:ext cx="1721465" cy="109313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E99F79-283A-4AC4-B84F-830CDF0EA490}">
      <dsp:nvSpPr>
        <dsp:cNvPr id="0" name=""/>
        <dsp:cNvSpPr/>
      </dsp:nvSpPr>
      <dsp:spPr>
        <a:xfrm>
          <a:off x="3349704" y="1109595"/>
          <a:ext cx="1721465" cy="109313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a:t>Financial Monitoring Unit</a:t>
          </a:r>
        </a:p>
      </dsp:txBody>
      <dsp:txXfrm>
        <a:off x="3349704" y="1109595"/>
        <a:ext cx="1721465" cy="1093130"/>
      </dsp:txXfrm>
    </dsp:sp>
    <dsp:sp modelId="{D7C714AB-BFF6-47D5-A26C-0E04FBACF50E}">
      <dsp:nvSpPr>
        <dsp:cNvPr id="0" name=""/>
        <dsp:cNvSpPr/>
      </dsp:nvSpPr>
      <dsp:spPr>
        <a:xfrm>
          <a:off x="2411" y="2521674"/>
          <a:ext cx="1721465" cy="109313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454B1E-F1ED-448C-83DE-A907D3D4E1C4}">
      <dsp:nvSpPr>
        <dsp:cNvPr id="0" name=""/>
        <dsp:cNvSpPr/>
      </dsp:nvSpPr>
      <dsp:spPr>
        <a:xfrm>
          <a:off x="193684" y="2703384"/>
          <a:ext cx="1721465" cy="109313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a:t>Strategy &amp; Policy Division</a:t>
          </a:r>
        </a:p>
      </dsp:txBody>
      <dsp:txXfrm>
        <a:off x="193684" y="2703384"/>
        <a:ext cx="1721465" cy="1093130"/>
      </dsp:txXfrm>
    </dsp:sp>
    <dsp:sp modelId="{32130BD2-2C36-45FD-9126-08C06A3BEDDB}">
      <dsp:nvSpPr>
        <dsp:cNvPr id="0" name=""/>
        <dsp:cNvSpPr/>
      </dsp:nvSpPr>
      <dsp:spPr>
        <a:xfrm>
          <a:off x="2106423" y="2521674"/>
          <a:ext cx="1721465" cy="109313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1868FC8-5CEF-48B8-A46C-B0E5E4F05704}">
      <dsp:nvSpPr>
        <dsp:cNvPr id="0" name=""/>
        <dsp:cNvSpPr/>
      </dsp:nvSpPr>
      <dsp:spPr>
        <a:xfrm>
          <a:off x="2297697" y="2703384"/>
          <a:ext cx="1721465" cy="109313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a:t>Reports, Analysis Dissemination Division</a:t>
          </a:r>
        </a:p>
      </dsp:txBody>
      <dsp:txXfrm>
        <a:off x="2297697" y="2703384"/>
        <a:ext cx="1721465" cy="1093130"/>
      </dsp:txXfrm>
    </dsp:sp>
    <dsp:sp modelId="{43653688-9105-4A34-8A00-5BD2BA337AB3}">
      <dsp:nvSpPr>
        <dsp:cNvPr id="0" name=""/>
        <dsp:cNvSpPr/>
      </dsp:nvSpPr>
      <dsp:spPr>
        <a:xfrm>
          <a:off x="4210436" y="2521674"/>
          <a:ext cx="1721465" cy="109313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E87999-C88D-4A9F-ABD5-9401233BEBCD}">
      <dsp:nvSpPr>
        <dsp:cNvPr id="0" name=""/>
        <dsp:cNvSpPr/>
      </dsp:nvSpPr>
      <dsp:spPr>
        <a:xfrm>
          <a:off x="4401710" y="2703384"/>
          <a:ext cx="1721465" cy="109313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a:t>Coordination Division</a:t>
          </a:r>
        </a:p>
      </dsp:txBody>
      <dsp:txXfrm>
        <a:off x="4401710" y="2703384"/>
        <a:ext cx="1721465" cy="1093130"/>
      </dsp:txXfrm>
    </dsp:sp>
    <dsp:sp modelId="{C226ADE7-4A3A-40F2-96EA-9E20F65ADC8E}">
      <dsp:nvSpPr>
        <dsp:cNvPr id="0" name=""/>
        <dsp:cNvSpPr/>
      </dsp:nvSpPr>
      <dsp:spPr>
        <a:xfrm>
          <a:off x="6314449" y="2521674"/>
          <a:ext cx="1721465" cy="109313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835944-1EF7-473B-A68D-C713C53A5A02}">
      <dsp:nvSpPr>
        <dsp:cNvPr id="0" name=""/>
        <dsp:cNvSpPr/>
      </dsp:nvSpPr>
      <dsp:spPr>
        <a:xfrm>
          <a:off x="6505723" y="2703384"/>
          <a:ext cx="1721465" cy="109313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Finance &amp; Administration </a:t>
          </a:r>
          <a:r>
            <a:rPr lang="en-US" sz="1900" kern="1200" dirty="0"/>
            <a:t>Division</a:t>
          </a:r>
        </a:p>
      </dsp:txBody>
      <dsp:txXfrm>
        <a:off x="6505723" y="2703384"/>
        <a:ext cx="1721465" cy="109313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7622008-004E-423C-BE84-46F099B0EED9}" type="datetimeFigureOut">
              <a:rPr lang="en-US" smtClean="0"/>
              <a:pPr/>
              <a:t>9/7/2012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3B8BA6D-70F0-40B0-81E7-E74CFA7D13FD}"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C88C5B7-51E3-4FFB-9028-3D054B6366A9}" type="datetimeFigureOut">
              <a:rPr lang="en-US"/>
              <a:pPr>
                <a:defRPr/>
              </a:pPr>
              <a:t>9/7/2012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4B07B41F-7699-42F7-8852-A57DDBA5A6C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p:txBody>
          <a:bodyPr/>
          <a:lstStyle/>
          <a:p>
            <a:pPr>
              <a:defRPr/>
            </a:pPr>
            <a:fld id="{D3858224-DE00-4FC5-A620-02FE59C199C8}" type="slidenum">
              <a:rPr lang="en-GB" smtClean="0"/>
              <a:pPr>
                <a:defRPr/>
              </a:pPr>
              <a:t>7</a:t>
            </a:fld>
            <a:endParaRPr lang="en-GB"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buFont typeface="Symbol" pitchFamily="18" charset="2"/>
              <a:buNone/>
            </a:pPr>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E4579476-871C-4F0E-8FAF-28C0F13CE41C}" type="slidenum">
              <a:rPr lang="en-US" smtClean="0"/>
              <a:pPr/>
              <a:t>17</a:t>
            </a:fld>
            <a:endParaRPr lang="en-US" smtClean="0"/>
          </a:p>
        </p:txBody>
      </p:sp>
      <p:sp>
        <p:nvSpPr>
          <p:cNvPr id="256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4" name="Rectangle 4"/>
          <p:cNvSpPr>
            <a:spLocks noGrp="1" noChangeArrowheads="1"/>
          </p:cNvSpPr>
          <p:nvPr>
            <p:ph type="body" idx="1"/>
          </p:nvPr>
        </p:nvSpPr>
        <p:spPr bwMode="auto">
          <a:xfrm>
            <a:off x="939800" y="4351338"/>
            <a:ext cx="5014913" cy="4141787"/>
          </a:xfrm>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a:defRPr/>
            </a:pPr>
            <a:fld id="{89332E56-3D23-4894-9DEC-D9918E81E618}" type="datetime1">
              <a:rPr lang="en-US" smtClean="0"/>
              <a:pPr>
                <a:defRPr/>
              </a:pPr>
              <a:t>9/7/2012</a:t>
            </a:fld>
            <a:endParaRPr lang="en-US"/>
          </a:p>
        </p:txBody>
      </p:sp>
      <p:sp>
        <p:nvSpPr>
          <p:cNvPr id="17" name="Footer Placeholder 16"/>
          <p:cNvSpPr>
            <a:spLocks noGrp="1"/>
          </p:cNvSpPr>
          <p:nvPr>
            <p:ph type="ftr" sz="quarter" idx="11"/>
          </p:nvPr>
        </p:nvSpPr>
        <p:spPr/>
        <p:txBody>
          <a:bodyPr/>
          <a:lstStyle/>
          <a:p>
            <a:pPr>
              <a:defRPr/>
            </a:pPr>
            <a:r>
              <a:rPr lang="en-US" smtClean="0"/>
              <a:t>Financial Monitoring Unit (FMU)</a:t>
            </a:r>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pPr>
              <a:defRPr/>
            </a:pPr>
            <a:fld id="{E6DDDF87-1F44-458E-9779-6797A5C229BD}" type="slidenum">
              <a:rPr lang="en-US" smtClean="0"/>
              <a:pPr>
                <a:defRPr/>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616E5527-ECF3-4562-BD8B-53BDA5FDA674}" type="datetime1">
              <a:rPr lang="en-US" smtClean="0"/>
              <a:pPr>
                <a:defRPr/>
              </a:pPr>
              <a:t>9/7/2012</a:t>
            </a:fld>
            <a:endParaRPr lang="en-US"/>
          </a:p>
        </p:txBody>
      </p:sp>
      <p:sp>
        <p:nvSpPr>
          <p:cNvPr id="5" name="Footer Placeholder 4"/>
          <p:cNvSpPr>
            <a:spLocks noGrp="1"/>
          </p:cNvSpPr>
          <p:nvPr>
            <p:ph type="ftr" sz="quarter" idx="11"/>
          </p:nvPr>
        </p:nvSpPr>
        <p:spPr/>
        <p:txBody>
          <a:bodyPr/>
          <a:lstStyle/>
          <a:p>
            <a:pPr>
              <a:defRPr/>
            </a:pPr>
            <a:r>
              <a:rPr lang="en-US" smtClean="0"/>
              <a:t>Financial Monitoring Unit (FMU)</a:t>
            </a:r>
            <a:endParaRPr lang="en-US"/>
          </a:p>
        </p:txBody>
      </p:sp>
      <p:sp>
        <p:nvSpPr>
          <p:cNvPr id="6" name="Slide Number Placeholder 5"/>
          <p:cNvSpPr>
            <a:spLocks noGrp="1"/>
          </p:cNvSpPr>
          <p:nvPr>
            <p:ph type="sldNum" sz="quarter" idx="12"/>
          </p:nvPr>
        </p:nvSpPr>
        <p:spPr/>
        <p:txBody>
          <a:bodyPr/>
          <a:lstStyle/>
          <a:p>
            <a:pPr>
              <a:defRPr/>
            </a:pPr>
            <a:fld id="{2116824C-2234-4839-84C7-7215E148D6F4}"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28380715-73DA-4A7F-8418-772BFBE07CAF}" type="datetime1">
              <a:rPr lang="en-US" smtClean="0"/>
              <a:pPr>
                <a:defRPr/>
              </a:pPr>
              <a:t>9/7/2012</a:t>
            </a:fld>
            <a:endParaRPr lang="en-US"/>
          </a:p>
        </p:txBody>
      </p:sp>
      <p:sp>
        <p:nvSpPr>
          <p:cNvPr id="5" name="Footer Placeholder 4"/>
          <p:cNvSpPr>
            <a:spLocks noGrp="1"/>
          </p:cNvSpPr>
          <p:nvPr>
            <p:ph type="ftr" sz="quarter" idx="11"/>
          </p:nvPr>
        </p:nvSpPr>
        <p:spPr/>
        <p:txBody>
          <a:bodyPr/>
          <a:lstStyle/>
          <a:p>
            <a:pPr>
              <a:defRPr/>
            </a:pPr>
            <a:r>
              <a:rPr lang="en-US" smtClean="0"/>
              <a:t>Financial Monitoring Unit (FMU)</a:t>
            </a:r>
            <a:endParaRPr lang="en-US"/>
          </a:p>
        </p:txBody>
      </p:sp>
      <p:sp>
        <p:nvSpPr>
          <p:cNvPr id="6" name="Slide Number Placeholder 5"/>
          <p:cNvSpPr>
            <a:spLocks noGrp="1"/>
          </p:cNvSpPr>
          <p:nvPr>
            <p:ph type="sldNum" sz="quarter" idx="12"/>
          </p:nvPr>
        </p:nvSpPr>
        <p:spPr/>
        <p:txBody>
          <a:bodyPr/>
          <a:lstStyle/>
          <a:p>
            <a:pPr>
              <a:defRPr/>
            </a:pPr>
            <a:fld id="{B40313C4-DE1E-4011-BD15-783BE02EFB0E}"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fld id="{1F461B17-402A-4ACC-B52C-C1FB92430E68}" type="datetime1">
              <a:rPr lang="en-US" smtClean="0"/>
              <a:pPr>
                <a:defRPr/>
              </a:pPr>
              <a:t>9/7/2012</a:t>
            </a:fld>
            <a:endParaRPr lang="en-US"/>
          </a:p>
        </p:txBody>
      </p:sp>
      <p:sp>
        <p:nvSpPr>
          <p:cNvPr id="5" name="Footer Placeholder 4"/>
          <p:cNvSpPr>
            <a:spLocks noGrp="1"/>
          </p:cNvSpPr>
          <p:nvPr>
            <p:ph type="ftr" sz="quarter" idx="11"/>
          </p:nvPr>
        </p:nvSpPr>
        <p:spPr/>
        <p:txBody>
          <a:bodyPr/>
          <a:lstStyle/>
          <a:p>
            <a:pPr>
              <a:defRPr/>
            </a:pPr>
            <a:r>
              <a:rPr lang="en-US" smtClean="0"/>
              <a:t>Financial Monitoring Unit (FMU)</a:t>
            </a:r>
            <a:endParaRPr lang="en-US"/>
          </a:p>
        </p:txBody>
      </p:sp>
      <p:sp>
        <p:nvSpPr>
          <p:cNvPr id="6" name="Slide Number Placeholder 5"/>
          <p:cNvSpPr>
            <a:spLocks noGrp="1"/>
          </p:cNvSpPr>
          <p:nvPr>
            <p:ph type="sldNum" sz="quarter" idx="12"/>
          </p:nvPr>
        </p:nvSpPr>
        <p:spPr/>
        <p:txBody>
          <a:bodyPr/>
          <a:lstStyle/>
          <a:p>
            <a:pPr>
              <a:defRPr/>
            </a:pPr>
            <a:fld id="{DEE486C3-26E4-462B-A342-5A901A859CD2}" type="slidenum">
              <a:rPr lang="en-US" smtClean="0"/>
              <a:pPr>
                <a:defRPr/>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5DA85BDE-BCD8-4D3F-BB69-F84AEF5DA386}" type="datetime1">
              <a:rPr lang="en-US" smtClean="0"/>
              <a:pPr>
                <a:defRPr/>
              </a:pPr>
              <a:t>9/7/2012</a:t>
            </a:fld>
            <a:endParaRPr lang="en-US"/>
          </a:p>
        </p:txBody>
      </p:sp>
      <p:sp>
        <p:nvSpPr>
          <p:cNvPr id="5" name="Footer Placeholder 4"/>
          <p:cNvSpPr>
            <a:spLocks noGrp="1"/>
          </p:cNvSpPr>
          <p:nvPr>
            <p:ph type="ftr" sz="quarter" idx="11"/>
          </p:nvPr>
        </p:nvSpPr>
        <p:spPr>
          <a:xfrm>
            <a:off x="800100" y="6172200"/>
            <a:ext cx="4000500" cy="457200"/>
          </a:xfrm>
        </p:spPr>
        <p:txBody>
          <a:bodyPr/>
          <a:lstStyle/>
          <a:p>
            <a:pPr>
              <a:defRPr/>
            </a:pPr>
            <a:r>
              <a:rPr lang="en-US" smtClean="0"/>
              <a:t>Financial Monitoring Unit (FMU)</a:t>
            </a:r>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pPr>
              <a:defRPr/>
            </a:pPr>
            <a:fld id="{5EC28A61-6116-4583-A7FD-AB615C192FC1}"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3B2E2E7E-9184-42D7-A49E-6831E9E1ACCD}" type="datetime1">
              <a:rPr lang="en-US" smtClean="0"/>
              <a:pPr>
                <a:defRPr/>
              </a:pPr>
              <a:t>9/7/2012</a:t>
            </a:fld>
            <a:endParaRPr lang="en-US"/>
          </a:p>
        </p:txBody>
      </p:sp>
      <p:sp>
        <p:nvSpPr>
          <p:cNvPr id="6" name="Footer Placeholder 5"/>
          <p:cNvSpPr>
            <a:spLocks noGrp="1"/>
          </p:cNvSpPr>
          <p:nvPr>
            <p:ph type="ftr" sz="quarter" idx="11"/>
          </p:nvPr>
        </p:nvSpPr>
        <p:spPr/>
        <p:txBody>
          <a:bodyPr/>
          <a:lstStyle/>
          <a:p>
            <a:pPr>
              <a:defRPr/>
            </a:pPr>
            <a:r>
              <a:rPr lang="en-US" smtClean="0"/>
              <a:t>Financial Monitoring Unit (FMU)</a:t>
            </a:r>
            <a:endParaRPr lang="en-US"/>
          </a:p>
        </p:txBody>
      </p:sp>
      <p:sp>
        <p:nvSpPr>
          <p:cNvPr id="7" name="Slide Number Placeholder 6"/>
          <p:cNvSpPr>
            <a:spLocks noGrp="1"/>
          </p:cNvSpPr>
          <p:nvPr>
            <p:ph type="sldNum" sz="quarter" idx="12"/>
          </p:nvPr>
        </p:nvSpPr>
        <p:spPr/>
        <p:txBody>
          <a:bodyPr/>
          <a:lstStyle/>
          <a:p>
            <a:pPr>
              <a:defRPr/>
            </a:pPr>
            <a:fld id="{6B5BDA16-F58E-495D-959F-B98D22CA7B86}" type="slidenum">
              <a:rPr lang="en-US" smtClean="0"/>
              <a:pPr>
                <a:defRPr/>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fld id="{8921F11B-A6FA-4AD7-890B-3B163B8E301C}" type="datetime1">
              <a:rPr lang="en-US" smtClean="0"/>
              <a:pPr>
                <a:defRPr/>
              </a:pPr>
              <a:t>9/7/2012</a:t>
            </a:fld>
            <a:endParaRPr lang="en-US"/>
          </a:p>
        </p:txBody>
      </p:sp>
      <p:sp>
        <p:nvSpPr>
          <p:cNvPr id="8" name="Footer Placeholder 7"/>
          <p:cNvSpPr>
            <a:spLocks noGrp="1"/>
          </p:cNvSpPr>
          <p:nvPr>
            <p:ph type="ftr" sz="quarter" idx="11"/>
          </p:nvPr>
        </p:nvSpPr>
        <p:spPr/>
        <p:txBody>
          <a:bodyPr/>
          <a:lstStyle/>
          <a:p>
            <a:pPr>
              <a:defRPr/>
            </a:pPr>
            <a:r>
              <a:rPr lang="en-US" smtClean="0"/>
              <a:t>Financial Monitoring Unit (FMU)</a:t>
            </a:r>
            <a:endParaRPr lang="en-US"/>
          </a:p>
        </p:txBody>
      </p:sp>
      <p:sp>
        <p:nvSpPr>
          <p:cNvPr id="9" name="Slide Number Placeholder 8"/>
          <p:cNvSpPr>
            <a:spLocks noGrp="1"/>
          </p:cNvSpPr>
          <p:nvPr>
            <p:ph type="sldNum" sz="quarter" idx="12"/>
          </p:nvPr>
        </p:nvSpPr>
        <p:spPr/>
        <p:txBody>
          <a:bodyPr/>
          <a:lstStyle/>
          <a:p>
            <a:pPr>
              <a:defRPr/>
            </a:pPr>
            <a:fld id="{C3DF77A6-5D00-4446-863B-315CAA07F7ED}" type="slidenum">
              <a:rPr lang="en-US" smtClean="0"/>
              <a:pPr>
                <a:defRPr/>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7C34DD47-0CB7-4572-8782-6431586077C4}" type="datetime1">
              <a:rPr lang="en-US" smtClean="0"/>
              <a:pPr>
                <a:defRPr/>
              </a:pPr>
              <a:t>9/7/2012</a:t>
            </a:fld>
            <a:endParaRPr lang="en-US"/>
          </a:p>
        </p:txBody>
      </p:sp>
      <p:sp>
        <p:nvSpPr>
          <p:cNvPr id="4" name="Footer Placeholder 3"/>
          <p:cNvSpPr>
            <a:spLocks noGrp="1"/>
          </p:cNvSpPr>
          <p:nvPr>
            <p:ph type="ftr" sz="quarter" idx="11"/>
          </p:nvPr>
        </p:nvSpPr>
        <p:spPr/>
        <p:txBody>
          <a:bodyPr/>
          <a:lstStyle/>
          <a:p>
            <a:pPr>
              <a:defRPr/>
            </a:pPr>
            <a:r>
              <a:rPr lang="en-US" smtClean="0"/>
              <a:t>Financial Monitoring Unit (FMU)</a:t>
            </a:r>
            <a:endParaRPr lang="en-US"/>
          </a:p>
        </p:txBody>
      </p:sp>
      <p:sp>
        <p:nvSpPr>
          <p:cNvPr id="5" name="Slide Number Placeholder 4"/>
          <p:cNvSpPr>
            <a:spLocks noGrp="1"/>
          </p:cNvSpPr>
          <p:nvPr>
            <p:ph type="sldNum" sz="quarter" idx="12"/>
          </p:nvPr>
        </p:nvSpPr>
        <p:spPr/>
        <p:txBody>
          <a:bodyPr/>
          <a:lstStyle/>
          <a:p>
            <a:pPr>
              <a:defRPr/>
            </a:pPr>
            <a:fld id="{32FC73F3-6FC9-4AE2-BD71-5ED96CCC1D6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8A4BAB1-FCA6-4A2B-A0B1-5082BBBC39F0}" type="datetime1">
              <a:rPr lang="en-US" smtClean="0"/>
              <a:pPr>
                <a:defRPr/>
              </a:pPr>
              <a:t>9/7/2012</a:t>
            </a:fld>
            <a:endParaRPr lang="en-US"/>
          </a:p>
        </p:txBody>
      </p:sp>
      <p:sp>
        <p:nvSpPr>
          <p:cNvPr id="3" name="Footer Placeholder 2"/>
          <p:cNvSpPr>
            <a:spLocks noGrp="1"/>
          </p:cNvSpPr>
          <p:nvPr>
            <p:ph type="ftr" sz="quarter" idx="11"/>
          </p:nvPr>
        </p:nvSpPr>
        <p:spPr/>
        <p:txBody>
          <a:bodyPr/>
          <a:lstStyle/>
          <a:p>
            <a:pPr>
              <a:defRPr/>
            </a:pPr>
            <a:r>
              <a:rPr lang="en-US" smtClean="0"/>
              <a:t>Financial Monitoring Unit (FMU)</a:t>
            </a:r>
            <a:endParaRPr lang="en-US"/>
          </a:p>
        </p:txBody>
      </p:sp>
      <p:sp>
        <p:nvSpPr>
          <p:cNvPr id="4" name="Slide Number Placeholder 3"/>
          <p:cNvSpPr>
            <a:spLocks noGrp="1"/>
          </p:cNvSpPr>
          <p:nvPr>
            <p:ph type="sldNum" sz="quarter" idx="12"/>
          </p:nvPr>
        </p:nvSpPr>
        <p:spPr/>
        <p:txBody>
          <a:bodyPr/>
          <a:lstStyle/>
          <a:p>
            <a:pPr>
              <a:defRPr/>
            </a:pPr>
            <a:fld id="{9E634496-E255-430F-8F66-B3F8AA8A0D7A}"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7E5767F6-1204-489C-8E3A-B493E472ECAE}" type="datetime1">
              <a:rPr lang="en-US" smtClean="0"/>
              <a:pPr>
                <a:defRPr/>
              </a:pPr>
              <a:t>9/7/2012</a:t>
            </a:fld>
            <a:endParaRPr lang="en-US"/>
          </a:p>
        </p:txBody>
      </p:sp>
      <p:sp>
        <p:nvSpPr>
          <p:cNvPr id="6" name="Footer Placeholder 5"/>
          <p:cNvSpPr>
            <a:spLocks noGrp="1"/>
          </p:cNvSpPr>
          <p:nvPr>
            <p:ph type="ftr" sz="quarter" idx="11"/>
          </p:nvPr>
        </p:nvSpPr>
        <p:spPr/>
        <p:txBody>
          <a:bodyPr/>
          <a:lstStyle/>
          <a:p>
            <a:pPr>
              <a:defRPr/>
            </a:pPr>
            <a:r>
              <a:rPr lang="en-US" smtClean="0"/>
              <a:t>Financial Monitoring Unit (FMU)</a:t>
            </a:r>
            <a:endParaRPr lang="en-US"/>
          </a:p>
        </p:txBody>
      </p:sp>
      <p:sp>
        <p:nvSpPr>
          <p:cNvPr id="7" name="Slide Number Placeholder 6"/>
          <p:cNvSpPr>
            <a:spLocks noGrp="1"/>
          </p:cNvSpPr>
          <p:nvPr>
            <p:ph type="sldNum" sz="quarter" idx="12"/>
          </p:nvPr>
        </p:nvSpPr>
        <p:spPr/>
        <p:txBody>
          <a:bodyPr/>
          <a:lstStyle/>
          <a:p>
            <a:pPr>
              <a:defRPr/>
            </a:pPr>
            <a:fld id="{2AF2BE23-EF83-4F96-A9B7-3DAE560FB0D2}" type="slidenum">
              <a:rPr lang="en-US" smtClean="0"/>
              <a:pPr>
                <a:defRPr/>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4C8F94E2-D5D1-4E0D-8EA9-B20D5AC05B18}" type="datetime1">
              <a:rPr lang="en-US" smtClean="0"/>
              <a:pPr>
                <a:defRPr/>
              </a:pPr>
              <a:t>9/7/2012</a:t>
            </a:fld>
            <a:endParaRPr lang="en-US"/>
          </a:p>
        </p:txBody>
      </p:sp>
      <p:sp>
        <p:nvSpPr>
          <p:cNvPr id="6" name="Footer Placeholder 5"/>
          <p:cNvSpPr>
            <a:spLocks noGrp="1"/>
          </p:cNvSpPr>
          <p:nvPr>
            <p:ph type="ftr" sz="quarter" idx="11"/>
          </p:nvPr>
        </p:nvSpPr>
        <p:spPr>
          <a:xfrm>
            <a:off x="914400" y="6172200"/>
            <a:ext cx="3886200" cy="457200"/>
          </a:xfrm>
        </p:spPr>
        <p:txBody>
          <a:bodyPr/>
          <a:lstStyle/>
          <a:p>
            <a:pPr>
              <a:defRPr/>
            </a:pPr>
            <a:r>
              <a:rPr lang="en-US" smtClean="0"/>
              <a:t>Financial Monitoring Unit (FMU)</a:t>
            </a:r>
            <a:endParaRPr lang="en-US"/>
          </a:p>
        </p:txBody>
      </p:sp>
      <p:sp>
        <p:nvSpPr>
          <p:cNvPr id="7" name="Slide Number Placeholder 6"/>
          <p:cNvSpPr>
            <a:spLocks noGrp="1"/>
          </p:cNvSpPr>
          <p:nvPr>
            <p:ph type="sldNum" sz="quarter" idx="12"/>
          </p:nvPr>
        </p:nvSpPr>
        <p:spPr>
          <a:xfrm>
            <a:off x="146304" y="6208776"/>
            <a:ext cx="457200" cy="457200"/>
          </a:xfrm>
        </p:spPr>
        <p:txBody>
          <a:bodyPr/>
          <a:lstStyle/>
          <a:p>
            <a:pPr>
              <a:defRPr/>
            </a:pPr>
            <a:fld id="{008C2E6D-3838-458B-9D69-30074E29576E}" type="slidenum">
              <a:rPr lang="en-US" smtClean="0"/>
              <a:pPr>
                <a:defRPr/>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defRPr/>
            </a:pPr>
            <a:fld id="{CB3F66A2-9A02-4719-BC87-4AB12F004EBC}" type="datetime1">
              <a:rPr lang="en-US" smtClean="0"/>
              <a:pPr>
                <a:defRPr/>
              </a:pPr>
              <a:t>9/7/2012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defRPr/>
            </a:pPr>
            <a:r>
              <a:rPr lang="en-US" smtClean="0"/>
              <a:t>Financial Monitoring Unit (FMU)</a:t>
            </a:r>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82E04435-3AE0-46D4-ACB1-282302E9D545}"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hf sldNum="0"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ubtitle 3"/>
          <p:cNvSpPr>
            <a:spLocks noGrp="1"/>
          </p:cNvSpPr>
          <p:nvPr>
            <p:ph type="subTitle" idx="1"/>
          </p:nvPr>
        </p:nvSpPr>
        <p:spPr>
          <a:xfrm>
            <a:off x="2895600" y="3200400"/>
            <a:ext cx="3587750" cy="809625"/>
          </a:xfrm>
        </p:spPr>
        <p:txBody>
          <a:bodyPr>
            <a:normAutofit/>
          </a:bodyPr>
          <a:lstStyle/>
          <a:p>
            <a:pPr marR="0"/>
            <a:r>
              <a:rPr lang="en-US" sz="3000" dirty="0" smtClean="0"/>
              <a:t>A Brief Overview</a:t>
            </a:r>
            <a:r>
              <a:rPr lang="en-US" dirty="0" smtClean="0"/>
              <a:t> </a:t>
            </a:r>
          </a:p>
        </p:txBody>
      </p:sp>
      <p:sp>
        <p:nvSpPr>
          <p:cNvPr id="3" name="Title 1"/>
          <p:cNvSpPr>
            <a:spLocks noGrp="1"/>
          </p:cNvSpPr>
          <p:nvPr>
            <p:ph type="ctrTitle"/>
          </p:nvPr>
        </p:nvSpPr>
        <p:spPr>
          <a:xfrm>
            <a:off x="609600" y="838200"/>
            <a:ext cx="7927975" cy="2057400"/>
          </a:xfrm>
        </p:spPr>
        <p:txBody>
          <a:bodyPr>
            <a:normAutofit/>
          </a:bodyPr>
          <a:lstStyle/>
          <a:p>
            <a:pPr algn="ctr" eaLnBrk="1" fontAlgn="auto" hangingPunct="1">
              <a:spcAft>
                <a:spcPts val="0"/>
              </a:spcAft>
              <a:defRPr/>
            </a:pPr>
            <a:r>
              <a:rPr lang="en-US" sz="4000" dirty="0" smtClean="0"/>
              <a:t>Financial Monitoring Unit</a:t>
            </a:r>
            <a:endParaRPr lang="en-US" sz="40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7772400" cy="1143000"/>
          </a:xfrm>
        </p:spPr>
        <p:txBody>
          <a:bodyPr>
            <a:normAutofit fontScale="90000"/>
          </a:bodyPr>
          <a:lstStyle/>
          <a:p>
            <a:r>
              <a:rPr lang="en-US" sz="5400" b="1" dirty="0" smtClean="0"/>
              <a:t/>
            </a:r>
            <a:br>
              <a:rPr lang="en-US" sz="5400" b="1" dirty="0" smtClean="0"/>
            </a:br>
            <a:r>
              <a:rPr lang="en-US" sz="5400" b="1" dirty="0" smtClean="0"/>
              <a:t/>
            </a:r>
            <a:br>
              <a:rPr lang="en-US" sz="5400" b="1" dirty="0" smtClean="0"/>
            </a:br>
            <a:r>
              <a:rPr lang="en-US" sz="5400" dirty="0" smtClean="0"/>
              <a:t> </a:t>
            </a:r>
            <a:br>
              <a:rPr lang="en-US" sz="5400" dirty="0" smtClean="0"/>
            </a:br>
            <a:r>
              <a:rPr lang="en-US" sz="5400" dirty="0" smtClean="0"/>
              <a:t/>
            </a:r>
            <a:br>
              <a:rPr lang="en-US" sz="5400" dirty="0" smtClean="0"/>
            </a:br>
            <a:r>
              <a:rPr lang="en-US" sz="5400" dirty="0" smtClean="0"/>
              <a:t/>
            </a:r>
            <a:br>
              <a:rPr lang="en-US" sz="5400" dirty="0" smtClean="0"/>
            </a:br>
            <a:r>
              <a:rPr lang="en-US" sz="5400" dirty="0" smtClean="0"/>
              <a:t/>
            </a:r>
            <a:br>
              <a:rPr lang="en-US" sz="5400" dirty="0" smtClean="0"/>
            </a:br>
            <a:r>
              <a:rPr lang="en-US" sz="5400" dirty="0" smtClean="0"/>
              <a:t/>
            </a:r>
            <a:br>
              <a:rPr lang="en-US" sz="5400" dirty="0" smtClean="0"/>
            </a:br>
            <a:r>
              <a:rPr lang="en-US" sz="5400" dirty="0" smtClean="0"/>
              <a:t/>
            </a:r>
            <a:br>
              <a:rPr lang="en-US" sz="5400" dirty="0" smtClean="0"/>
            </a:br>
            <a:r>
              <a:rPr lang="en-US" sz="5400" dirty="0" smtClean="0"/>
              <a:t/>
            </a:r>
            <a:br>
              <a:rPr lang="en-US" sz="5400" dirty="0" smtClean="0"/>
            </a:br>
            <a:r>
              <a:rPr lang="en-US" sz="5400" dirty="0" smtClean="0"/>
              <a:t/>
            </a:r>
            <a:br>
              <a:rPr lang="en-US" sz="5400" dirty="0" smtClean="0"/>
            </a:br>
            <a:r>
              <a:rPr lang="en-US" sz="5400" dirty="0" smtClean="0"/>
              <a:t/>
            </a:r>
            <a:br>
              <a:rPr lang="en-US" sz="5400" dirty="0" smtClean="0"/>
            </a:br>
            <a:r>
              <a:rPr lang="en-US" sz="5400" dirty="0" smtClean="0"/>
              <a:t/>
            </a:r>
            <a:br>
              <a:rPr lang="en-US" sz="5400" dirty="0" smtClean="0"/>
            </a:br>
            <a:r>
              <a:rPr lang="en-US" sz="5400" dirty="0" smtClean="0"/>
              <a:t>Reports Analysis &amp; Dissemination Division </a:t>
            </a:r>
            <a:endParaRPr lang="en-US" dirty="0"/>
          </a:p>
        </p:txBody>
      </p:sp>
      <p:sp>
        <p:nvSpPr>
          <p:cNvPr id="4" name="Footer Placeholder 3"/>
          <p:cNvSpPr>
            <a:spLocks noGrp="1"/>
          </p:cNvSpPr>
          <p:nvPr>
            <p:ph type="ftr" sz="quarter" idx="11"/>
          </p:nvPr>
        </p:nvSpPr>
        <p:spPr/>
        <p:txBody>
          <a:bodyPr/>
          <a:lstStyle/>
          <a:p>
            <a:pPr>
              <a:defRPr/>
            </a:pPr>
            <a:r>
              <a:rPr lang="en-US" smtClean="0"/>
              <a:t>Financial Monitoring Unit (FMU)</a:t>
            </a:r>
            <a:endParaRPr lang="en-US"/>
          </a:p>
        </p:txBody>
      </p:sp>
      <p:sp>
        <p:nvSpPr>
          <p:cNvPr id="3" name="Content Placeholder 2"/>
          <p:cNvSpPr>
            <a:spLocks noGrp="1"/>
          </p:cNvSpPr>
          <p:nvPr>
            <p:ph sz="quarter" idx="1"/>
          </p:nvPr>
        </p:nvSpPr>
        <p:spPr>
          <a:xfrm>
            <a:off x="381000" y="1676400"/>
            <a:ext cx="8229600" cy="4328160"/>
          </a:xfrm>
        </p:spPr>
        <p:txBody>
          <a:bodyPr>
            <a:noAutofit/>
          </a:bodyPr>
          <a:lstStyle/>
          <a:p>
            <a:pPr algn="just"/>
            <a:r>
              <a:rPr lang="en-US" sz="2400" dirty="0" smtClean="0"/>
              <a:t>This division is performing the core function of  receipt, analysis and dissemination of the STRs and CTRs. </a:t>
            </a:r>
          </a:p>
          <a:p>
            <a:pPr algn="just">
              <a:buNone/>
            </a:pPr>
            <a:r>
              <a:rPr lang="en-US" sz="2400" dirty="0" smtClean="0"/>
              <a:t> </a:t>
            </a:r>
          </a:p>
          <a:p>
            <a:pPr algn="just"/>
            <a:r>
              <a:rPr lang="en-US" sz="2400" dirty="0" smtClean="0"/>
              <a:t>Maintaining database of STRs/CTRs.</a:t>
            </a:r>
          </a:p>
          <a:p>
            <a:pPr algn="just"/>
            <a:endParaRPr lang="en-US" sz="2400" dirty="0" smtClean="0"/>
          </a:p>
          <a:p>
            <a:r>
              <a:rPr lang="en-US" sz="2400" dirty="0" smtClean="0"/>
              <a:t> Seeking Information from FIs, LEAs, Regulators and Others.</a:t>
            </a:r>
          </a:p>
          <a:p>
            <a:endParaRPr lang="en-US" sz="2400" dirty="0" smtClean="0"/>
          </a:p>
          <a:p>
            <a:r>
              <a:rPr lang="en-US" sz="2400" dirty="0" smtClean="0"/>
              <a:t>   Disseminate STRs or CTRs to LEAs/Regulatory authorities.</a:t>
            </a:r>
          </a:p>
          <a:p>
            <a:pPr algn="just"/>
            <a:endParaRPr lang="en-US" sz="240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1143000"/>
          </a:xfrm>
        </p:spPr>
        <p:txBody>
          <a:bodyPr/>
          <a:lstStyle/>
          <a:p>
            <a:r>
              <a:rPr lang="en-US" b="1" dirty="0" smtClean="0"/>
              <a:t>Coordination Division</a:t>
            </a:r>
            <a:endParaRPr lang="en-US" dirty="0"/>
          </a:p>
        </p:txBody>
      </p:sp>
      <p:sp>
        <p:nvSpPr>
          <p:cNvPr id="4" name="Footer Placeholder 3"/>
          <p:cNvSpPr>
            <a:spLocks noGrp="1"/>
          </p:cNvSpPr>
          <p:nvPr>
            <p:ph type="ftr" sz="quarter" idx="11"/>
          </p:nvPr>
        </p:nvSpPr>
        <p:spPr/>
        <p:txBody>
          <a:bodyPr/>
          <a:lstStyle/>
          <a:p>
            <a:pPr>
              <a:defRPr/>
            </a:pPr>
            <a:r>
              <a:rPr lang="en-US" dirty="0" smtClean="0"/>
              <a:t>Financial Monitoring Unit (FMU)</a:t>
            </a:r>
            <a:endParaRPr lang="en-US" dirty="0"/>
          </a:p>
        </p:txBody>
      </p:sp>
      <p:sp>
        <p:nvSpPr>
          <p:cNvPr id="3" name="Content Placeholder 2"/>
          <p:cNvSpPr>
            <a:spLocks noGrp="1"/>
          </p:cNvSpPr>
          <p:nvPr>
            <p:ph sz="quarter" idx="1"/>
          </p:nvPr>
        </p:nvSpPr>
        <p:spPr>
          <a:xfrm>
            <a:off x="381000" y="1524000"/>
            <a:ext cx="8229600" cy="4389437"/>
          </a:xfrm>
        </p:spPr>
        <p:txBody>
          <a:bodyPr>
            <a:normAutofit/>
          </a:bodyPr>
          <a:lstStyle/>
          <a:p>
            <a:pPr algn="just"/>
            <a:r>
              <a:rPr lang="en-US" sz="2000" dirty="0" smtClean="0"/>
              <a:t>Coordination Division deals primarily with  domestic and international cooperation. </a:t>
            </a:r>
          </a:p>
          <a:p>
            <a:pPr algn="just"/>
            <a:r>
              <a:rPr lang="en-US" sz="2000" dirty="0" smtClean="0"/>
              <a:t>It is a contact point  of FMU for coordination with APG, FATF and other regional / international bodies. </a:t>
            </a:r>
          </a:p>
          <a:p>
            <a:pPr algn="just"/>
            <a:r>
              <a:rPr lang="en-US" sz="2000" dirty="0" smtClean="0"/>
              <a:t>Coordinates with the domestic stakeholders to collect status of developments in respect of legal, regulatory, law enforcement and international cooperation in the domain of AML/CFT and, accordingly, prepares reports and updates for onward submission at the different forums. </a:t>
            </a:r>
          </a:p>
          <a:p>
            <a:pPr algn="just"/>
            <a:r>
              <a:rPr lang="en-US" sz="2000" dirty="0" smtClean="0"/>
              <a:t>On the other hand, the Division disseminates documents / information being received from regional / international forums regarding international standards, interpretive notes, best practices and other reports &amp; studies, to raise AML/CFT awareness amongst the domestic stakeholders. </a:t>
            </a:r>
          </a:p>
          <a:p>
            <a:pPr algn="just"/>
            <a:r>
              <a:rPr lang="en-US" sz="2000" dirty="0" smtClean="0"/>
              <a:t> Arrange Capacity Building Programs.</a:t>
            </a:r>
          </a:p>
          <a:p>
            <a:pPr algn="just"/>
            <a:endParaRPr lang="en-US" sz="2000"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229600" cy="1143000"/>
          </a:xfrm>
        </p:spPr>
        <p:txBody>
          <a:bodyPr/>
          <a:lstStyle/>
          <a:p>
            <a:r>
              <a:rPr lang="en-US" b="1" dirty="0" smtClean="0"/>
              <a:t>Finance &amp; Administrative Division</a:t>
            </a:r>
            <a:endParaRPr lang="en-US" dirty="0"/>
          </a:p>
        </p:txBody>
      </p:sp>
      <p:sp>
        <p:nvSpPr>
          <p:cNvPr id="4" name="Footer Placeholder 3"/>
          <p:cNvSpPr>
            <a:spLocks noGrp="1"/>
          </p:cNvSpPr>
          <p:nvPr>
            <p:ph type="ftr" sz="quarter" idx="11"/>
          </p:nvPr>
        </p:nvSpPr>
        <p:spPr/>
        <p:txBody>
          <a:bodyPr/>
          <a:lstStyle/>
          <a:p>
            <a:pPr>
              <a:defRPr/>
            </a:pPr>
            <a:r>
              <a:rPr lang="en-US" smtClean="0"/>
              <a:t>Financial Monitoring Unit (FMU)</a:t>
            </a:r>
            <a:endParaRPr lang="en-US"/>
          </a:p>
        </p:txBody>
      </p:sp>
      <p:sp>
        <p:nvSpPr>
          <p:cNvPr id="3" name="Content Placeholder 2"/>
          <p:cNvSpPr>
            <a:spLocks noGrp="1"/>
          </p:cNvSpPr>
          <p:nvPr>
            <p:ph sz="quarter" idx="1"/>
          </p:nvPr>
        </p:nvSpPr>
        <p:spPr/>
        <p:txBody>
          <a:bodyPr>
            <a:normAutofit fontScale="92500"/>
          </a:bodyPr>
          <a:lstStyle/>
          <a:p>
            <a:r>
              <a:rPr lang="en-US" dirty="0" smtClean="0"/>
              <a:t>Finance &amp; Administrative Division is the integral Division of FMU and responsible for subjects concerning HR, Budget &amp; Finance, procurement, IT and other day‑to-day administrative matters.  </a:t>
            </a:r>
          </a:p>
          <a:p>
            <a:pPr>
              <a:buNone/>
            </a:pPr>
            <a:endParaRPr lang="en-US" dirty="0" smtClean="0"/>
          </a:p>
          <a:p>
            <a:pPr>
              <a:buNone/>
            </a:pPr>
            <a:r>
              <a:rPr lang="en-US" sz="3200" b="1" u="sng" dirty="0" smtClean="0"/>
              <a:t>IT Unit</a:t>
            </a:r>
          </a:p>
          <a:p>
            <a:r>
              <a:rPr lang="en-US" sz="2800" b="1" dirty="0" smtClean="0"/>
              <a:t>   </a:t>
            </a:r>
            <a:r>
              <a:rPr lang="en-US" sz="2800" dirty="0" smtClean="0"/>
              <a:t>Provide IT &amp; infrastructure support to FMU.</a:t>
            </a:r>
          </a:p>
          <a:p>
            <a:r>
              <a:rPr lang="en-US" sz="2800" dirty="0" smtClean="0"/>
              <a:t>   acquire computer equipment and necessary software / database tools</a:t>
            </a:r>
          </a:p>
          <a:p>
            <a:r>
              <a:rPr lang="en-US" sz="2800" dirty="0" smtClean="0"/>
              <a:t>   Maintenance and security of IT systems. </a:t>
            </a:r>
          </a:p>
          <a:p>
            <a:r>
              <a:rPr lang="en-US" sz="2800" dirty="0" smtClean="0"/>
              <a:t>   Development of website and electronic reporting.</a:t>
            </a:r>
          </a:p>
          <a:p>
            <a:endParaRPr lang="en-US" dirty="0" smtClean="0"/>
          </a:p>
          <a:p>
            <a:endParaRPr 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533400" y="381000"/>
            <a:ext cx="6858000" cy="685800"/>
          </a:xfrm>
        </p:spPr>
        <p:txBody>
          <a:bodyPr>
            <a:normAutofit fontScale="90000"/>
          </a:bodyPr>
          <a:lstStyle/>
          <a:p>
            <a:pPr algn="ctr" eaLnBrk="1" hangingPunct="1"/>
            <a:r>
              <a:rPr lang="en-US" sz="3800" b="1" u="sng" dirty="0" smtClean="0"/>
              <a:t>Reporting Entities</a:t>
            </a:r>
          </a:p>
        </p:txBody>
      </p:sp>
      <p:sp>
        <p:nvSpPr>
          <p:cNvPr id="4" name="Footer Placeholder 3"/>
          <p:cNvSpPr>
            <a:spLocks noGrp="1"/>
          </p:cNvSpPr>
          <p:nvPr>
            <p:ph type="ftr" sz="quarter" idx="11"/>
          </p:nvPr>
        </p:nvSpPr>
        <p:spPr/>
        <p:txBody>
          <a:bodyPr/>
          <a:lstStyle/>
          <a:p>
            <a:pPr>
              <a:defRPr/>
            </a:pPr>
            <a:r>
              <a:rPr lang="en-US" smtClean="0"/>
              <a:t>Financial Monitoring Unit (FMU)</a:t>
            </a:r>
            <a:endParaRPr lang="en-US"/>
          </a:p>
        </p:txBody>
      </p:sp>
      <p:sp>
        <p:nvSpPr>
          <p:cNvPr id="10243" name="Content Placeholder 2"/>
          <p:cNvSpPr>
            <a:spLocks noGrp="1"/>
          </p:cNvSpPr>
          <p:nvPr>
            <p:ph sz="quarter" idx="1"/>
          </p:nvPr>
        </p:nvSpPr>
        <p:spPr>
          <a:xfrm>
            <a:off x="457200" y="1295400"/>
            <a:ext cx="8458200" cy="5029200"/>
          </a:xfrm>
        </p:spPr>
        <p:txBody>
          <a:bodyPr>
            <a:normAutofit/>
          </a:bodyPr>
          <a:lstStyle/>
          <a:p>
            <a:pPr algn="just" eaLnBrk="1" hangingPunct="1">
              <a:buFont typeface="Wingdings 2" pitchFamily="18" charset="2"/>
              <a:buNone/>
            </a:pPr>
            <a:r>
              <a:rPr lang="en-US" sz="2200" b="1" u="sng" dirty="0" smtClean="0"/>
              <a:t>Banks, DFIs &amp; Exchange Companies: </a:t>
            </a:r>
            <a:r>
              <a:rPr lang="en-US" sz="1800" dirty="0" smtClean="0"/>
              <a:t>These are regulated by State Bank of Pakistan. </a:t>
            </a:r>
            <a:r>
              <a:rPr lang="en-US" sz="1800" dirty="0" smtClean="0"/>
              <a:t>These entities include </a:t>
            </a:r>
            <a:r>
              <a:rPr lang="en-US" sz="1800" dirty="0" smtClean="0"/>
              <a:t>Commercial Banks, Islamic Banks, MFBs, DFIs and Exchange companies.</a:t>
            </a:r>
          </a:p>
          <a:p>
            <a:pPr algn="just" eaLnBrk="1" hangingPunct="1">
              <a:buFont typeface="Wingdings 2" pitchFamily="18" charset="2"/>
              <a:buNone/>
            </a:pPr>
            <a:endParaRPr lang="en-US" sz="2200" dirty="0" smtClean="0"/>
          </a:p>
          <a:p>
            <a:pPr algn="just" eaLnBrk="1" hangingPunct="1">
              <a:buFont typeface="Wingdings 2" pitchFamily="18" charset="2"/>
              <a:buNone/>
            </a:pPr>
            <a:r>
              <a:rPr lang="en-US" sz="2200" b="1" u="sng" dirty="0" smtClean="0"/>
              <a:t>Non Banking Entities: </a:t>
            </a:r>
            <a:r>
              <a:rPr lang="en-US" sz="1800" dirty="0" smtClean="0"/>
              <a:t>These are regulated by Securities Exchange  Commission of Pakistan (SECP).  The broad categories are NBFCs, Investment Banks, Leasing Companies, Assets Management  Companies, Modarabas, Insurance companies, Stock Exchanges and Brokerage Houses etc.</a:t>
            </a:r>
          </a:p>
          <a:p>
            <a:pPr algn="just" eaLnBrk="1" hangingPunct="1">
              <a:buFont typeface="Wingdings 2" pitchFamily="18" charset="2"/>
              <a:buNone/>
            </a:pPr>
            <a:endParaRPr lang="en-US" sz="2200" dirty="0" smtClean="0"/>
          </a:p>
          <a:p>
            <a:pPr algn="just" eaLnBrk="1" hangingPunct="1">
              <a:buFont typeface="Wingdings 2" pitchFamily="18" charset="2"/>
              <a:buNone/>
            </a:pPr>
            <a:endParaRPr lang="en-US" dirty="0" smtClean="0"/>
          </a:p>
          <a:p>
            <a:pPr algn="just" eaLnBrk="1" hangingPunct="1">
              <a:buFont typeface="Wingdings 2" pitchFamily="18" charset="2"/>
              <a:buNone/>
            </a:pPr>
            <a:endParaRPr lang="en-US" dirty="0" smtClean="0"/>
          </a:p>
          <a:p>
            <a:pPr algn="just" eaLnBrk="1" hangingPunct="1">
              <a:buFont typeface="Wingdings 2" pitchFamily="18" charset="2"/>
              <a:buNone/>
            </a:pPr>
            <a:endParaRPr lang="en-US" dirty="0"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63467" y="368300"/>
            <a:ext cx="8471016" cy="723868"/>
          </a:xfrm>
          <a:prstGeom prst="rect">
            <a:avLst/>
          </a:prstGeom>
        </p:spPr>
        <p:txBody>
          <a:bodyPr>
            <a:noAutofit/>
          </a:bodyPr>
          <a:lstStyle/>
          <a:p>
            <a:pPr algn="ctr" eaLnBrk="0" hangingPunct="0">
              <a:defRPr/>
            </a:pPr>
            <a:r>
              <a:rPr lang="en-US" sz="3600" u="sng" dirty="0">
                <a:solidFill>
                  <a:schemeClr val="tx2"/>
                </a:solidFill>
                <a:latin typeface="+mj-lt"/>
                <a:ea typeface="+mj-ea"/>
                <a:cs typeface="+mj-cs"/>
              </a:rPr>
              <a:t>Role  of Reporting </a:t>
            </a:r>
            <a:r>
              <a:rPr lang="en-US" sz="3600" u="sng" dirty="0" smtClean="0">
                <a:solidFill>
                  <a:schemeClr val="tx2"/>
                </a:solidFill>
                <a:latin typeface="+mj-lt"/>
                <a:ea typeface="+mj-ea"/>
                <a:cs typeface="+mj-cs"/>
              </a:rPr>
              <a:t>Entities</a:t>
            </a:r>
            <a:endParaRPr lang="en-US" sz="3600" u="sng" dirty="0">
              <a:solidFill>
                <a:schemeClr val="tx2"/>
              </a:solidFill>
              <a:latin typeface="+mj-lt"/>
              <a:ea typeface="+mj-ea"/>
              <a:cs typeface="+mj-cs"/>
            </a:endParaRPr>
          </a:p>
        </p:txBody>
      </p:sp>
      <p:sp>
        <p:nvSpPr>
          <p:cNvPr id="5" name="Content Placeholder 2"/>
          <p:cNvSpPr txBox="1">
            <a:spLocks/>
          </p:cNvSpPr>
          <p:nvPr/>
        </p:nvSpPr>
        <p:spPr>
          <a:xfrm>
            <a:off x="611188" y="1092168"/>
            <a:ext cx="7956550" cy="5192745"/>
          </a:xfrm>
          <a:prstGeom prst="rect">
            <a:avLst/>
          </a:prstGeom>
        </p:spPr>
        <p:txBody>
          <a:bodyPr/>
          <a:lstStyle/>
          <a:p>
            <a:pPr marL="342900" indent="-342900" eaLnBrk="0" hangingPunct="0">
              <a:lnSpc>
                <a:spcPct val="90000"/>
              </a:lnSpc>
              <a:spcBef>
                <a:spcPct val="20000"/>
              </a:spcBef>
              <a:buClr>
                <a:schemeClr val="tx1"/>
              </a:buClr>
              <a:buSzPct val="70000"/>
              <a:buFont typeface="Wingdings" pitchFamily="2" charset="2"/>
              <a:buChar char="q"/>
              <a:defRPr/>
            </a:pPr>
            <a:r>
              <a:rPr lang="en-US" sz="2400" dirty="0">
                <a:solidFill>
                  <a:schemeClr val="tx1"/>
                </a:solidFill>
                <a:latin typeface="+mn-lt"/>
                <a:cs typeface="+mn-cs"/>
              </a:rPr>
              <a:t>The  reporting entities are required to have system in place to capture STR and CTR; </a:t>
            </a:r>
          </a:p>
          <a:p>
            <a:pPr marL="342900" indent="-342900" eaLnBrk="0" hangingPunct="0">
              <a:lnSpc>
                <a:spcPct val="90000"/>
              </a:lnSpc>
              <a:spcBef>
                <a:spcPct val="20000"/>
              </a:spcBef>
              <a:buClr>
                <a:schemeClr val="tx1"/>
              </a:buClr>
              <a:buSzPct val="70000"/>
              <a:buFont typeface="Wingdings" pitchFamily="2" charset="2"/>
              <a:buChar char="q"/>
              <a:defRPr/>
            </a:pPr>
            <a:r>
              <a:rPr lang="en-US" sz="2400" dirty="0">
                <a:solidFill>
                  <a:schemeClr val="tx1"/>
                </a:solidFill>
                <a:latin typeface="+mn-lt"/>
                <a:cs typeface="+mn-cs"/>
              </a:rPr>
              <a:t>The  reporting entities are </a:t>
            </a:r>
            <a:r>
              <a:rPr lang="en-US" sz="2400" dirty="0" smtClean="0">
                <a:solidFill>
                  <a:schemeClr val="tx1"/>
                </a:solidFill>
                <a:latin typeface="+mn-lt"/>
                <a:cs typeface="+mn-cs"/>
              </a:rPr>
              <a:t>required to </a:t>
            </a:r>
            <a:r>
              <a:rPr lang="en-US" sz="2400" dirty="0">
                <a:solidFill>
                  <a:schemeClr val="tx1"/>
                </a:solidFill>
                <a:latin typeface="+mn-lt"/>
                <a:cs typeface="+mn-cs"/>
              </a:rPr>
              <a:t>file STR and CTR with FMU within </a:t>
            </a:r>
            <a:r>
              <a:rPr lang="en-US" sz="2400" dirty="0" smtClean="0">
                <a:solidFill>
                  <a:schemeClr val="tx1"/>
                </a:solidFill>
                <a:latin typeface="+mn-lt"/>
                <a:cs typeface="+mn-cs"/>
              </a:rPr>
              <a:t>prescribed period. </a:t>
            </a:r>
            <a:endParaRPr lang="en-US" sz="2400" dirty="0">
              <a:solidFill>
                <a:schemeClr val="tx1"/>
              </a:solidFill>
              <a:latin typeface="+mn-lt"/>
              <a:cs typeface="+mn-cs"/>
            </a:endParaRPr>
          </a:p>
          <a:p>
            <a:pPr marL="342900" indent="-342900" eaLnBrk="0" hangingPunct="0">
              <a:lnSpc>
                <a:spcPct val="90000"/>
              </a:lnSpc>
              <a:spcBef>
                <a:spcPct val="20000"/>
              </a:spcBef>
              <a:buClr>
                <a:schemeClr val="tx1"/>
              </a:buClr>
              <a:buSzPct val="70000"/>
              <a:buFont typeface="Wingdings" pitchFamily="2" charset="2"/>
              <a:buChar char="q"/>
              <a:defRPr/>
            </a:pPr>
            <a:r>
              <a:rPr lang="en-US" sz="2400" dirty="0">
                <a:solidFill>
                  <a:schemeClr val="tx1"/>
                </a:solidFill>
                <a:latin typeface="+mn-lt"/>
                <a:cs typeface="+mn-cs"/>
              </a:rPr>
              <a:t>Confidentiality is to be ensured  </a:t>
            </a:r>
            <a:r>
              <a:rPr lang="en-US" sz="2400" dirty="0" smtClean="0">
                <a:solidFill>
                  <a:schemeClr val="tx1"/>
                </a:solidFill>
                <a:latin typeface="+mn-lt"/>
                <a:cs typeface="+mn-cs"/>
              </a:rPr>
              <a:t>(NO TIPPING-OFF)</a:t>
            </a:r>
            <a:endParaRPr lang="en-US" sz="2400" dirty="0">
              <a:solidFill>
                <a:schemeClr val="tx1"/>
              </a:solidFill>
              <a:latin typeface="+mn-lt"/>
              <a:cs typeface="+mn-cs"/>
            </a:endParaRPr>
          </a:p>
          <a:p>
            <a:pPr marL="342900" indent="-342900" eaLnBrk="0" hangingPunct="0">
              <a:lnSpc>
                <a:spcPct val="90000"/>
              </a:lnSpc>
              <a:spcBef>
                <a:spcPct val="20000"/>
              </a:spcBef>
              <a:buClr>
                <a:schemeClr val="tx1"/>
              </a:buClr>
              <a:buSzPct val="70000"/>
              <a:buFont typeface="Wingdings" pitchFamily="2" charset="2"/>
              <a:buChar char="q"/>
              <a:defRPr/>
            </a:pPr>
            <a:r>
              <a:rPr lang="en-US" sz="2400" dirty="0">
                <a:solidFill>
                  <a:schemeClr val="tx1"/>
                </a:solidFill>
                <a:latin typeface="+mn-lt"/>
                <a:cs typeface="+mn-cs"/>
              </a:rPr>
              <a:t>The reporting entity to maintain all records of STR/CTR reported by them for at least five years.</a:t>
            </a:r>
          </a:p>
          <a:p>
            <a:pPr marL="342900" indent="-342900" eaLnBrk="0" hangingPunct="0">
              <a:lnSpc>
                <a:spcPct val="90000"/>
              </a:lnSpc>
              <a:spcBef>
                <a:spcPct val="20000"/>
              </a:spcBef>
              <a:buClr>
                <a:schemeClr val="tx1"/>
              </a:buClr>
              <a:buSzPct val="70000"/>
              <a:buFont typeface="Wingdings" pitchFamily="2" charset="2"/>
              <a:buChar char="q"/>
              <a:defRPr/>
            </a:pPr>
            <a:r>
              <a:rPr lang="en-US" sz="2400" dirty="0">
                <a:solidFill>
                  <a:schemeClr val="tx1"/>
                </a:solidFill>
                <a:latin typeface="+mn-lt"/>
                <a:cs typeface="+mn-cs"/>
              </a:rPr>
              <a:t>Focus on High Risk Customers, Products, Delivery Channels, etc</a:t>
            </a:r>
          </a:p>
          <a:p>
            <a:pPr marL="342900" indent="-342900" eaLnBrk="0" hangingPunct="0">
              <a:lnSpc>
                <a:spcPct val="90000"/>
              </a:lnSpc>
              <a:spcBef>
                <a:spcPct val="20000"/>
              </a:spcBef>
              <a:buClr>
                <a:schemeClr val="tx1"/>
              </a:buClr>
              <a:buSzPct val="70000"/>
              <a:buFont typeface="Wingdings" pitchFamily="2" charset="2"/>
              <a:buChar char="q"/>
              <a:defRPr/>
            </a:pPr>
            <a:r>
              <a:rPr lang="en-US" sz="2400" dirty="0">
                <a:solidFill>
                  <a:schemeClr val="tx1"/>
                </a:solidFill>
                <a:latin typeface="+mn-lt"/>
                <a:cs typeface="+mn-cs"/>
              </a:rPr>
              <a:t>Explicit protection has been provided to FMU, reporting entities and their officers from legal proceedings against them for filing STR or providing information under the AML </a:t>
            </a:r>
            <a:r>
              <a:rPr lang="en-US" sz="2400" dirty="0" smtClean="0">
                <a:solidFill>
                  <a:schemeClr val="tx1"/>
                </a:solidFill>
                <a:latin typeface="+mn-lt"/>
                <a:cs typeface="+mn-cs"/>
              </a:rPr>
              <a:t>Act</a:t>
            </a:r>
            <a:endParaRPr lang="en-US" sz="2400" dirty="0">
              <a:solidFill>
                <a:schemeClr val="tx1"/>
              </a:solidFill>
              <a:latin typeface="+mn-lt"/>
              <a:cs typeface="+mn-cs"/>
            </a:endParaRPr>
          </a:p>
        </p:txBody>
      </p:sp>
      <p:sp>
        <p:nvSpPr>
          <p:cNvPr id="6" name="Footer Placeholder 5"/>
          <p:cNvSpPr>
            <a:spLocks noGrp="1"/>
          </p:cNvSpPr>
          <p:nvPr>
            <p:ph type="ftr" sz="quarter" idx="11"/>
          </p:nvPr>
        </p:nvSpPr>
        <p:spPr/>
        <p:txBody>
          <a:bodyPr/>
          <a:lstStyle/>
          <a:p>
            <a:pPr>
              <a:defRPr/>
            </a:pPr>
            <a:r>
              <a:rPr lang="en-US" smtClean="0"/>
              <a:t>Financial Monitoring Unit (FMU)</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28600" y="228600"/>
            <a:ext cx="8458200" cy="933450"/>
          </a:xfrm>
        </p:spPr>
        <p:txBody>
          <a:bodyPr>
            <a:normAutofit fontScale="90000"/>
          </a:bodyPr>
          <a:lstStyle/>
          <a:p>
            <a:r>
              <a:rPr lang="en-US" sz="3800" b="1" u="sng" dirty="0" smtClean="0"/>
              <a:t>Law Enforcement Agencies (LEAs/ Regulators</a:t>
            </a:r>
          </a:p>
        </p:txBody>
      </p:sp>
      <p:sp>
        <p:nvSpPr>
          <p:cNvPr id="3" name="Footer Placeholder 2"/>
          <p:cNvSpPr>
            <a:spLocks noGrp="1"/>
          </p:cNvSpPr>
          <p:nvPr>
            <p:ph type="ftr" sz="quarter" idx="11"/>
          </p:nvPr>
        </p:nvSpPr>
        <p:spPr/>
        <p:txBody>
          <a:bodyPr/>
          <a:lstStyle/>
          <a:p>
            <a:pPr>
              <a:defRPr/>
            </a:pPr>
            <a:r>
              <a:rPr lang="en-US" smtClean="0"/>
              <a:t>Financial Monitoring Unit (FMU)</a:t>
            </a:r>
            <a:endParaRPr lang="en-US"/>
          </a:p>
        </p:txBody>
      </p:sp>
      <p:sp>
        <p:nvSpPr>
          <p:cNvPr id="14338" name="Content Placeholder 2"/>
          <p:cNvSpPr>
            <a:spLocks noGrp="1"/>
          </p:cNvSpPr>
          <p:nvPr>
            <p:ph sz="quarter" idx="1"/>
          </p:nvPr>
        </p:nvSpPr>
        <p:spPr>
          <a:xfrm>
            <a:off x="533400" y="1371600"/>
            <a:ext cx="8153400" cy="4495800"/>
          </a:xfrm>
        </p:spPr>
        <p:txBody>
          <a:bodyPr>
            <a:normAutofit/>
          </a:bodyPr>
          <a:lstStyle/>
          <a:p>
            <a:pPr algn="just" eaLnBrk="1" hangingPunct="1">
              <a:buNone/>
            </a:pPr>
            <a:endParaRPr lang="en-US" sz="2400" dirty="0" smtClean="0"/>
          </a:p>
          <a:p>
            <a:pPr algn="just" eaLnBrk="1" hangingPunct="1">
              <a:buFont typeface="Wingdings 2" pitchFamily="18" charset="2"/>
              <a:buNone/>
            </a:pPr>
            <a:r>
              <a:rPr lang="en-US" sz="2400" b="1" dirty="0" smtClean="0"/>
              <a:t>At Present, Law Enforcement Agencies designated under AMLA 2010 includes:</a:t>
            </a:r>
          </a:p>
          <a:p>
            <a:pPr algn="just" eaLnBrk="1" hangingPunct="1"/>
            <a:r>
              <a:rPr lang="en-US" sz="2400" dirty="0" smtClean="0"/>
              <a:t>National Accountability Bureau  (Corruption Cases), </a:t>
            </a:r>
          </a:p>
          <a:p>
            <a:pPr algn="just" eaLnBrk="1" hangingPunct="1"/>
            <a:r>
              <a:rPr lang="en-US" sz="2400" dirty="0" smtClean="0"/>
              <a:t>Anti Narcotics Force (Drugs Related Cases), </a:t>
            </a:r>
          </a:p>
          <a:p>
            <a:pPr algn="just" eaLnBrk="1" hangingPunct="1"/>
            <a:r>
              <a:rPr lang="en-US" sz="2400" dirty="0" smtClean="0"/>
              <a:t>Intelligence &amp; Investigation – FBR (Smuggling),</a:t>
            </a:r>
          </a:p>
          <a:p>
            <a:pPr algn="just" eaLnBrk="1" hangingPunct="1"/>
            <a:r>
              <a:rPr lang="en-US" sz="2400" dirty="0" smtClean="0"/>
              <a:t> Federal Investigation Agency (Other predicate crimes). </a:t>
            </a:r>
          </a:p>
          <a:p>
            <a:pPr algn="just" eaLnBrk="1" hangingPunct="1">
              <a:buNone/>
            </a:pPr>
            <a:endParaRPr lang="en-US" sz="2400" dirty="0" smtClean="0"/>
          </a:p>
          <a:p>
            <a:pPr algn="just" eaLnBrk="1" hangingPunct="1"/>
            <a:r>
              <a:rPr lang="en-US" sz="2400" dirty="0" smtClean="0"/>
              <a:t>Likewise Regulators include SBP (banking institutions) and SECP (non banking institutions).</a:t>
            </a:r>
          </a:p>
          <a:p>
            <a:pPr algn="just" eaLnBrk="1" hangingPunct="1">
              <a:buFont typeface="Wingdings 2" pitchFamily="18" charset="2"/>
              <a:buNone/>
            </a:pPr>
            <a:endParaRPr lang="en-US" sz="2400" dirty="0" smtClean="0"/>
          </a:p>
          <a:p>
            <a:pPr algn="just" eaLnBrk="1" hangingPunct="1"/>
            <a:endParaRPr lang="en-US" sz="2400" dirty="0" smtClean="0"/>
          </a:p>
          <a:p>
            <a:pPr algn="just" eaLnBrk="1" hangingPunct="1"/>
            <a:endParaRPr lang="en-US" sz="2400" dirty="0"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Footer Placeholder 2"/>
          <p:cNvSpPr>
            <a:spLocks noGrp="1"/>
          </p:cNvSpPr>
          <p:nvPr>
            <p:ph type="ftr" sz="quarter" idx="11"/>
          </p:nvPr>
        </p:nvSpPr>
        <p:spPr>
          <a:xfrm>
            <a:off x="2782863" y="6356350"/>
            <a:ext cx="3468735" cy="365125"/>
          </a:xfrm>
          <a:noFill/>
        </p:spPr>
        <p:txBody>
          <a:bodyPr/>
          <a:lstStyle/>
          <a:p>
            <a:r>
              <a:rPr lang="en-US" smtClean="0"/>
              <a:t>Financial Monitoring Unit (FMU)</a:t>
            </a:r>
            <a:endParaRPr lang="en-US" dirty="0" smtClean="0"/>
          </a:p>
        </p:txBody>
      </p:sp>
      <p:sp>
        <p:nvSpPr>
          <p:cNvPr id="4" name="Title 1"/>
          <p:cNvSpPr txBox="1">
            <a:spLocks/>
          </p:cNvSpPr>
          <p:nvPr/>
        </p:nvSpPr>
        <p:spPr bwMode="auto">
          <a:xfrm>
            <a:off x="228601" y="288882"/>
            <a:ext cx="8359830" cy="730260"/>
          </a:xfrm>
          <a:prstGeom prst="rect">
            <a:avLst/>
          </a:prstGeom>
          <a:noFill/>
          <a:ln w="9525">
            <a:noFill/>
            <a:miter lim="800000"/>
            <a:headEnd/>
            <a:tailEnd/>
          </a:ln>
          <a:effectLst/>
        </p:spPr>
        <p:txBody>
          <a:bodyPr anchor="ctr" anchorCtr="1"/>
          <a:lstStyle/>
          <a:p>
            <a:pPr algn="ctr" eaLnBrk="0" hangingPunct="0">
              <a:defRPr/>
            </a:pPr>
            <a:r>
              <a:rPr lang="en-US" sz="3600" u="sng" dirty="0">
                <a:solidFill>
                  <a:schemeClr val="accent1"/>
                </a:solidFill>
                <a:latin typeface="+mj-lt"/>
                <a:ea typeface="+mj-ea"/>
                <a:cs typeface="+mj-cs"/>
              </a:rPr>
              <a:t>Role of Law Enforcement </a:t>
            </a:r>
            <a:r>
              <a:rPr lang="en-US" sz="3600" u="sng" dirty="0" smtClean="0">
                <a:solidFill>
                  <a:schemeClr val="accent1"/>
                </a:solidFill>
                <a:latin typeface="+mj-lt"/>
                <a:ea typeface="+mj-ea"/>
                <a:cs typeface="+mj-cs"/>
              </a:rPr>
              <a:t>Agencies</a:t>
            </a:r>
            <a:endParaRPr lang="en-US" sz="3600" u="sng" dirty="0">
              <a:solidFill>
                <a:schemeClr val="accent1"/>
              </a:solidFill>
              <a:latin typeface="+mj-lt"/>
              <a:ea typeface="+mj-ea"/>
              <a:cs typeface="+mj-cs"/>
            </a:endParaRPr>
          </a:p>
        </p:txBody>
      </p:sp>
      <p:sp>
        <p:nvSpPr>
          <p:cNvPr id="7" name="Content Placeholder 2"/>
          <p:cNvSpPr txBox="1">
            <a:spLocks/>
          </p:cNvSpPr>
          <p:nvPr/>
        </p:nvSpPr>
        <p:spPr bwMode="auto">
          <a:xfrm>
            <a:off x="533400" y="1066800"/>
            <a:ext cx="8156631" cy="4984788"/>
          </a:xfrm>
          <a:prstGeom prst="rect">
            <a:avLst/>
          </a:prstGeom>
          <a:noFill/>
          <a:ln w="9525">
            <a:noFill/>
            <a:miter lim="800000"/>
            <a:headEnd/>
            <a:tailEnd/>
          </a:ln>
          <a:effectLst/>
        </p:spPr>
        <p:txBody>
          <a:bodyPr>
            <a:noAutofit/>
          </a:bodyPr>
          <a:lstStyle/>
          <a:p>
            <a:pPr marL="342900" indent="-342900" eaLnBrk="0" hangingPunct="0">
              <a:lnSpc>
                <a:spcPct val="90000"/>
              </a:lnSpc>
              <a:spcBef>
                <a:spcPct val="20000"/>
              </a:spcBef>
              <a:buClr>
                <a:schemeClr val="tx1"/>
              </a:buClr>
              <a:buSzPct val="70000"/>
              <a:buFont typeface="Wingdings" pitchFamily="2" charset="2"/>
              <a:buChar char="q"/>
              <a:defRPr/>
            </a:pPr>
            <a:r>
              <a:rPr lang="en-US" sz="2200" dirty="0" smtClean="0">
                <a:solidFill>
                  <a:schemeClr val="tx1"/>
                </a:solidFill>
                <a:latin typeface="+mn-lt"/>
                <a:cs typeface="+mn-cs"/>
              </a:rPr>
              <a:t>After dissemination </a:t>
            </a:r>
            <a:r>
              <a:rPr lang="en-US" sz="2200" dirty="0">
                <a:solidFill>
                  <a:schemeClr val="tx1"/>
                </a:solidFill>
                <a:latin typeface="+mn-lt"/>
                <a:cs typeface="+mn-cs"/>
              </a:rPr>
              <a:t>of STR by FMU, the Investigation </a:t>
            </a:r>
            <a:r>
              <a:rPr lang="en-US" sz="2200" dirty="0" smtClean="0">
                <a:solidFill>
                  <a:schemeClr val="tx1"/>
                </a:solidFill>
                <a:latin typeface="+mn-lt"/>
                <a:cs typeface="+mn-cs"/>
              </a:rPr>
              <a:t>Agency </a:t>
            </a:r>
            <a:r>
              <a:rPr lang="en-US" sz="2200" dirty="0">
                <a:solidFill>
                  <a:schemeClr val="tx1"/>
                </a:solidFill>
                <a:latin typeface="+mn-lt"/>
                <a:cs typeface="+mn-cs"/>
              </a:rPr>
              <a:t>evaluates the financial intelligence report of </a:t>
            </a:r>
            <a:r>
              <a:rPr lang="en-US" sz="2200" dirty="0" smtClean="0">
                <a:solidFill>
                  <a:schemeClr val="tx1"/>
                </a:solidFill>
                <a:latin typeface="+mn-lt"/>
                <a:cs typeface="+mn-cs"/>
              </a:rPr>
              <a:t>FMU</a:t>
            </a:r>
            <a:endParaRPr lang="en-US" sz="2200" dirty="0">
              <a:solidFill>
                <a:schemeClr val="tx1"/>
              </a:solidFill>
              <a:latin typeface="+mn-lt"/>
              <a:cs typeface="+mn-cs"/>
            </a:endParaRPr>
          </a:p>
          <a:p>
            <a:pPr marL="342900" indent="-342900" eaLnBrk="0" hangingPunct="0">
              <a:lnSpc>
                <a:spcPct val="90000"/>
              </a:lnSpc>
              <a:spcBef>
                <a:spcPct val="20000"/>
              </a:spcBef>
              <a:buClr>
                <a:schemeClr val="tx1"/>
              </a:buClr>
              <a:buSzPct val="70000"/>
              <a:buFont typeface="Wingdings" pitchFamily="2" charset="2"/>
              <a:buChar char="q"/>
              <a:defRPr/>
            </a:pPr>
            <a:r>
              <a:rPr lang="en-US" sz="2200" dirty="0">
                <a:solidFill>
                  <a:schemeClr val="tx1"/>
                </a:solidFill>
                <a:latin typeface="+mn-lt"/>
                <a:cs typeface="+mn-cs"/>
              </a:rPr>
              <a:t>The LEA can exercise the powers of search, seizure, attachment, arrest, etc. as given to them in the AML Act, 2010 read with AML rules 2008.</a:t>
            </a:r>
          </a:p>
          <a:p>
            <a:pPr marL="342900" indent="-342900" eaLnBrk="0" hangingPunct="0">
              <a:lnSpc>
                <a:spcPct val="90000"/>
              </a:lnSpc>
              <a:spcBef>
                <a:spcPct val="20000"/>
              </a:spcBef>
              <a:buClr>
                <a:schemeClr val="tx1"/>
              </a:buClr>
              <a:buSzPct val="70000"/>
              <a:buFont typeface="Wingdings" pitchFamily="2" charset="2"/>
              <a:buChar char="q"/>
              <a:defRPr/>
            </a:pPr>
            <a:r>
              <a:rPr lang="en-US" sz="2200" dirty="0">
                <a:solidFill>
                  <a:schemeClr val="tx1"/>
                </a:solidFill>
                <a:latin typeface="+mn-lt"/>
                <a:cs typeface="+mn-cs"/>
              </a:rPr>
              <a:t>The financial intelligence report is confidential and is not supposed to be disclosed in further proceedings.</a:t>
            </a:r>
          </a:p>
          <a:p>
            <a:pPr marL="342900" indent="-342900" eaLnBrk="0" hangingPunct="0">
              <a:lnSpc>
                <a:spcPct val="90000"/>
              </a:lnSpc>
              <a:spcBef>
                <a:spcPct val="20000"/>
              </a:spcBef>
              <a:buClr>
                <a:schemeClr val="tx1"/>
              </a:buClr>
              <a:buSzPct val="70000"/>
              <a:buFont typeface="Wingdings" pitchFamily="2" charset="2"/>
              <a:buChar char="q"/>
              <a:defRPr/>
            </a:pPr>
            <a:r>
              <a:rPr lang="en-US" sz="2200" dirty="0">
                <a:solidFill>
                  <a:schemeClr val="tx1"/>
                </a:solidFill>
                <a:latin typeface="+mn-lt"/>
                <a:cs typeface="+mn-cs"/>
              </a:rPr>
              <a:t>Capacity constraints in interpreting the financial intelligence and converting it into successful investigation</a:t>
            </a:r>
          </a:p>
          <a:p>
            <a:pPr marL="800100" lvl="2" indent="-342900" eaLnBrk="0" hangingPunct="0">
              <a:lnSpc>
                <a:spcPct val="90000"/>
              </a:lnSpc>
              <a:spcBef>
                <a:spcPct val="20000"/>
              </a:spcBef>
              <a:buClr>
                <a:schemeClr val="tx1"/>
              </a:buClr>
              <a:buSzPct val="70000"/>
              <a:buFont typeface="Wingdings" pitchFamily="2" charset="2"/>
              <a:buChar char="Ø"/>
              <a:defRPr/>
            </a:pPr>
            <a:r>
              <a:rPr lang="en-US" sz="2200" dirty="0">
                <a:solidFill>
                  <a:schemeClr val="tx1"/>
                </a:solidFill>
                <a:latin typeface="+mn-lt"/>
                <a:cs typeface="+mn-cs"/>
              </a:rPr>
              <a:t>Trainings required</a:t>
            </a:r>
          </a:p>
          <a:p>
            <a:pPr marL="800100" lvl="2" indent="-342900" eaLnBrk="0" hangingPunct="0">
              <a:lnSpc>
                <a:spcPct val="90000"/>
              </a:lnSpc>
              <a:spcBef>
                <a:spcPct val="20000"/>
              </a:spcBef>
              <a:buClr>
                <a:schemeClr val="tx1"/>
              </a:buClr>
              <a:buSzPct val="70000"/>
              <a:buFont typeface="Wingdings" pitchFamily="2" charset="2"/>
              <a:buChar char="Ø"/>
              <a:defRPr/>
            </a:pPr>
            <a:r>
              <a:rPr lang="en-US" sz="2200" dirty="0">
                <a:solidFill>
                  <a:schemeClr val="tx1"/>
                </a:solidFill>
                <a:latin typeface="+mn-lt"/>
                <a:cs typeface="+mn-cs"/>
              </a:rPr>
              <a:t>LEAs need to develop capacity to investigate </a:t>
            </a:r>
            <a:r>
              <a:rPr lang="en-US" sz="2200" dirty="0" smtClean="0">
                <a:solidFill>
                  <a:schemeClr val="tx1"/>
                </a:solidFill>
                <a:latin typeface="+mn-lt"/>
                <a:cs typeface="+mn-cs"/>
              </a:rPr>
              <a:t>ML/TF offences.</a:t>
            </a:r>
            <a:endParaRPr lang="en-US" sz="2200" dirty="0">
              <a:solidFill>
                <a:schemeClr val="tx1"/>
              </a:solidFill>
              <a:latin typeface="+mn-lt"/>
              <a:cs typeface="+mn-cs"/>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Text Box 6"/>
          <p:cNvSpPr txBox="1">
            <a:spLocks noChangeArrowheads="1"/>
          </p:cNvSpPr>
          <p:nvPr/>
        </p:nvSpPr>
        <p:spPr bwMode="auto">
          <a:xfrm>
            <a:off x="0" y="609600"/>
            <a:ext cx="2989263" cy="712788"/>
          </a:xfrm>
          <a:prstGeom prst="rect">
            <a:avLst/>
          </a:prstGeom>
          <a:solidFill>
            <a:schemeClr val="accent1">
              <a:lumMod val="50000"/>
            </a:schemeClr>
          </a:solidFill>
          <a:ln w="19050">
            <a:solidFill>
              <a:srgbClr val="000099"/>
            </a:solidFill>
            <a:miter lim="800000"/>
            <a:headEnd/>
            <a:tailEnd/>
          </a:ln>
        </p:spPr>
        <p:txBody>
          <a:bodyPr lIns="99340" tIns="49670" rIns="99340" bIns="49670" anchor="ctr"/>
          <a:lstStyle/>
          <a:p>
            <a:pPr algn="ctr" defTabSz="993775" eaLnBrk="0" hangingPunct="0">
              <a:buClr>
                <a:schemeClr val="bg1"/>
              </a:buClr>
              <a:defRPr/>
            </a:pPr>
            <a:r>
              <a:rPr lang="en-US" sz="1700" b="1" dirty="0">
                <a:solidFill>
                  <a:schemeClr val="bg1"/>
                </a:solidFill>
                <a:effectLst>
                  <a:outerShdw blurRad="38100" dist="38100" dir="2700000" algn="tl">
                    <a:srgbClr val="000000"/>
                  </a:outerShdw>
                </a:effectLst>
              </a:rPr>
              <a:t>REGULATORY AGENCIES</a:t>
            </a:r>
          </a:p>
        </p:txBody>
      </p:sp>
      <p:sp>
        <p:nvSpPr>
          <p:cNvPr id="19463" name="Text Box 7"/>
          <p:cNvSpPr txBox="1">
            <a:spLocks noChangeArrowheads="1"/>
          </p:cNvSpPr>
          <p:nvPr/>
        </p:nvSpPr>
        <p:spPr bwMode="auto">
          <a:xfrm>
            <a:off x="0" y="1295400"/>
            <a:ext cx="2989263" cy="1123950"/>
          </a:xfrm>
          <a:prstGeom prst="rect">
            <a:avLst/>
          </a:prstGeom>
          <a:solidFill>
            <a:schemeClr val="accent1">
              <a:lumMod val="60000"/>
              <a:lumOff val="40000"/>
            </a:schemeClr>
          </a:solidFill>
          <a:ln w="19050">
            <a:solidFill>
              <a:srgbClr val="000099"/>
            </a:solidFill>
            <a:miter lim="800000"/>
            <a:headEnd/>
            <a:tailEnd/>
          </a:ln>
        </p:spPr>
        <p:txBody>
          <a:bodyPr lIns="99340" tIns="49670" rIns="99340" bIns="49670" anchor="ctr"/>
          <a:lstStyle/>
          <a:p>
            <a:pPr marL="203200" indent="-203200" defTabSz="993775" eaLnBrk="0" hangingPunct="0">
              <a:buClr>
                <a:schemeClr val="bg1"/>
              </a:buClr>
              <a:buFontTx/>
              <a:buChar char="•"/>
              <a:defRPr/>
            </a:pPr>
            <a:r>
              <a:rPr lang="en-US" sz="1300" dirty="0"/>
              <a:t>State Bank of Pakistan</a:t>
            </a:r>
          </a:p>
          <a:p>
            <a:pPr marL="203200" indent="-203200" defTabSz="993775" eaLnBrk="0" hangingPunct="0">
              <a:buClr>
                <a:schemeClr val="bg1"/>
              </a:buClr>
              <a:buFontTx/>
              <a:buChar char="•"/>
              <a:defRPr/>
            </a:pPr>
            <a:r>
              <a:rPr lang="en-US" sz="1300" dirty="0"/>
              <a:t>Securities &amp; Exchange Commission of Pakistan</a:t>
            </a:r>
          </a:p>
          <a:p>
            <a:pPr marL="203200" indent="-203200" defTabSz="993775" eaLnBrk="0" hangingPunct="0">
              <a:buClr>
                <a:schemeClr val="bg1"/>
              </a:buClr>
              <a:buFontTx/>
              <a:buChar char="•"/>
              <a:defRPr/>
            </a:pPr>
            <a:endParaRPr lang="en-US" sz="1300" dirty="0"/>
          </a:p>
        </p:txBody>
      </p:sp>
      <p:sp>
        <p:nvSpPr>
          <p:cNvPr id="19464" name="Text Box 8"/>
          <p:cNvSpPr txBox="1">
            <a:spLocks noChangeArrowheads="1"/>
          </p:cNvSpPr>
          <p:nvPr/>
        </p:nvSpPr>
        <p:spPr bwMode="auto">
          <a:xfrm>
            <a:off x="846138" y="3810000"/>
            <a:ext cx="7450137" cy="379413"/>
          </a:xfrm>
          <a:prstGeom prst="rect">
            <a:avLst/>
          </a:prstGeom>
          <a:solidFill>
            <a:schemeClr val="accent1">
              <a:lumMod val="50000"/>
            </a:schemeClr>
          </a:solidFill>
          <a:ln w="19050">
            <a:solidFill>
              <a:srgbClr val="000099"/>
            </a:solidFill>
            <a:miter lim="800000"/>
            <a:headEnd/>
            <a:tailEnd/>
          </a:ln>
        </p:spPr>
        <p:txBody>
          <a:bodyPr lIns="99340" tIns="49670" rIns="99340" bIns="49670" anchor="ctr"/>
          <a:lstStyle/>
          <a:p>
            <a:pPr algn="ctr" defTabSz="993775" eaLnBrk="0" hangingPunct="0">
              <a:buClr>
                <a:schemeClr val="bg1"/>
              </a:buClr>
              <a:defRPr/>
            </a:pPr>
            <a:r>
              <a:rPr lang="en-US" sz="1700" b="1" dirty="0">
                <a:solidFill>
                  <a:schemeClr val="bg1"/>
                </a:solidFill>
                <a:effectLst>
                  <a:outerShdw blurRad="38100" dist="38100" dir="2700000" algn="tl">
                    <a:srgbClr val="000000"/>
                  </a:outerShdw>
                </a:effectLst>
              </a:rPr>
              <a:t>REPORTING INSTITUTIONS</a:t>
            </a:r>
          </a:p>
        </p:txBody>
      </p:sp>
      <p:sp>
        <p:nvSpPr>
          <p:cNvPr id="19465" name="Text Box 9"/>
          <p:cNvSpPr txBox="1">
            <a:spLocks noChangeArrowheads="1"/>
          </p:cNvSpPr>
          <p:nvPr/>
        </p:nvSpPr>
        <p:spPr bwMode="auto">
          <a:xfrm>
            <a:off x="846138" y="4183063"/>
            <a:ext cx="2481262" cy="1062037"/>
          </a:xfrm>
          <a:prstGeom prst="rect">
            <a:avLst/>
          </a:prstGeom>
          <a:solidFill>
            <a:schemeClr val="accent1">
              <a:lumMod val="60000"/>
              <a:lumOff val="40000"/>
            </a:schemeClr>
          </a:solidFill>
          <a:ln w="19050">
            <a:solidFill>
              <a:srgbClr val="000099"/>
            </a:solidFill>
            <a:miter lim="800000"/>
            <a:headEnd/>
            <a:tailEnd/>
          </a:ln>
        </p:spPr>
        <p:txBody>
          <a:bodyPr lIns="99340" tIns="49670" rIns="99340" bIns="49670" anchor="ctr"/>
          <a:lstStyle/>
          <a:p>
            <a:pPr marL="203200" indent="-203200" defTabSz="993775" eaLnBrk="0" hangingPunct="0">
              <a:buClr>
                <a:schemeClr val="bg1"/>
              </a:buClr>
              <a:defRPr/>
            </a:pPr>
            <a:r>
              <a:rPr lang="en-US" sz="1300" dirty="0"/>
              <a:t>Banks:</a:t>
            </a:r>
          </a:p>
          <a:p>
            <a:pPr marL="203200" indent="-203200" defTabSz="993775" eaLnBrk="0" hangingPunct="0">
              <a:buClr>
                <a:schemeClr val="bg1"/>
              </a:buClr>
              <a:buFontTx/>
              <a:buChar char="•"/>
              <a:defRPr/>
            </a:pPr>
            <a:r>
              <a:rPr lang="en-US" sz="1300" dirty="0"/>
              <a:t>Commercial banks</a:t>
            </a:r>
          </a:p>
          <a:p>
            <a:pPr marL="203200" indent="-203200" defTabSz="993775" eaLnBrk="0" hangingPunct="0">
              <a:buClr>
                <a:schemeClr val="bg1"/>
              </a:buClr>
              <a:buFontTx/>
              <a:buChar char="•"/>
              <a:defRPr/>
            </a:pPr>
            <a:r>
              <a:rPr lang="en-US" sz="1300" dirty="0"/>
              <a:t>Islamic </a:t>
            </a:r>
            <a:r>
              <a:rPr lang="en-US" sz="1300" dirty="0" smtClean="0"/>
              <a:t>banks</a:t>
            </a:r>
          </a:p>
          <a:p>
            <a:pPr marL="203200" indent="-203200" defTabSz="993775" eaLnBrk="0" hangingPunct="0">
              <a:buClr>
                <a:schemeClr val="bg1"/>
              </a:buClr>
              <a:buFontTx/>
              <a:buChar char="•"/>
              <a:defRPr/>
            </a:pPr>
            <a:r>
              <a:rPr lang="en-US" sz="1300" dirty="0" smtClean="0"/>
              <a:t>MFBs</a:t>
            </a:r>
            <a:endParaRPr lang="en-US" sz="1300" dirty="0"/>
          </a:p>
        </p:txBody>
      </p:sp>
      <p:sp>
        <p:nvSpPr>
          <p:cNvPr id="19466" name="Text Box 10"/>
          <p:cNvSpPr txBox="1">
            <a:spLocks noChangeArrowheads="1"/>
          </p:cNvSpPr>
          <p:nvPr/>
        </p:nvSpPr>
        <p:spPr bwMode="auto">
          <a:xfrm>
            <a:off x="3328988" y="4183063"/>
            <a:ext cx="2481262" cy="2293937"/>
          </a:xfrm>
          <a:prstGeom prst="rect">
            <a:avLst/>
          </a:prstGeom>
          <a:solidFill>
            <a:schemeClr val="accent1">
              <a:lumMod val="60000"/>
              <a:lumOff val="40000"/>
            </a:schemeClr>
          </a:solidFill>
          <a:ln w="19050">
            <a:solidFill>
              <a:srgbClr val="000099"/>
            </a:solidFill>
            <a:miter lim="800000"/>
            <a:headEnd/>
            <a:tailEnd/>
          </a:ln>
        </p:spPr>
        <p:txBody>
          <a:bodyPr lIns="99340" tIns="49670" rIns="99340" bIns="49670" anchor="ctr"/>
          <a:lstStyle/>
          <a:p>
            <a:pPr>
              <a:defRPr/>
            </a:pPr>
            <a:r>
              <a:rPr lang="en-US" sz="1600" b="1" u="sng" dirty="0" smtClean="0"/>
              <a:t>Non-Banking Financial Companies: </a:t>
            </a:r>
          </a:p>
          <a:p>
            <a:pPr>
              <a:buFont typeface="Arial" pitchFamily="34" charset="0"/>
              <a:buChar char="•"/>
              <a:defRPr/>
            </a:pPr>
            <a:r>
              <a:rPr lang="en-US" sz="1200" dirty="0" smtClean="0"/>
              <a:t>Investment </a:t>
            </a:r>
            <a:r>
              <a:rPr lang="en-US" sz="1200" dirty="0"/>
              <a:t>Banks</a:t>
            </a:r>
          </a:p>
          <a:p>
            <a:pPr>
              <a:buFont typeface="Arial" pitchFamily="34" charset="0"/>
              <a:buChar char="•"/>
              <a:defRPr/>
            </a:pPr>
            <a:r>
              <a:rPr lang="en-US" sz="1200" dirty="0"/>
              <a:t> Leasing Companies</a:t>
            </a:r>
          </a:p>
          <a:p>
            <a:pPr>
              <a:buFont typeface="Arial" pitchFamily="34" charset="0"/>
              <a:buChar char="•"/>
              <a:defRPr/>
            </a:pPr>
            <a:r>
              <a:rPr lang="en-US" sz="1200" dirty="0"/>
              <a:t> Assets Management Companies, </a:t>
            </a:r>
          </a:p>
          <a:p>
            <a:pPr>
              <a:buFont typeface="Arial" pitchFamily="34" charset="0"/>
              <a:buChar char="•"/>
              <a:defRPr/>
            </a:pPr>
            <a:r>
              <a:rPr lang="en-US" sz="1200" dirty="0"/>
              <a:t>Modarabas, </a:t>
            </a:r>
          </a:p>
          <a:p>
            <a:pPr>
              <a:buFont typeface="Arial" pitchFamily="34" charset="0"/>
              <a:buChar char="•"/>
              <a:defRPr/>
            </a:pPr>
            <a:r>
              <a:rPr lang="en-US" sz="1200" dirty="0"/>
              <a:t>Insurance companies, </a:t>
            </a:r>
          </a:p>
          <a:p>
            <a:pPr>
              <a:buFont typeface="Arial" pitchFamily="34" charset="0"/>
              <a:buChar char="•"/>
              <a:defRPr/>
            </a:pPr>
            <a:r>
              <a:rPr lang="en-US" sz="1200" dirty="0"/>
              <a:t>Stock Exchanges </a:t>
            </a:r>
          </a:p>
          <a:p>
            <a:pPr>
              <a:buFont typeface="Arial" pitchFamily="34" charset="0"/>
              <a:buChar char="•"/>
              <a:defRPr/>
            </a:pPr>
            <a:r>
              <a:rPr lang="en-US" sz="1200" dirty="0"/>
              <a:t>Brokerage Houses etc.</a:t>
            </a:r>
          </a:p>
        </p:txBody>
      </p:sp>
      <p:sp>
        <p:nvSpPr>
          <p:cNvPr id="19470" name="Text Box 14"/>
          <p:cNvSpPr txBox="1">
            <a:spLocks noChangeArrowheads="1"/>
          </p:cNvSpPr>
          <p:nvPr/>
        </p:nvSpPr>
        <p:spPr bwMode="auto">
          <a:xfrm>
            <a:off x="6477000" y="1295400"/>
            <a:ext cx="2667000" cy="517525"/>
          </a:xfrm>
          <a:prstGeom prst="rect">
            <a:avLst/>
          </a:prstGeom>
          <a:solidFill>
            <a:schemeClr val="accent1">
              <a:lumMod val="50000"/>
            </a:schemeClr>
          </a:solidFill>
          <a:ln w="19050">
            <a:solidFill>
              <a:srgbClr val="000099"/>
            </a:solidFill>
            <a:miter lim="800000"/>
            <a:headEnd/>
            <a:tailEnd/>
          </a:ln>
        </p:spPr>
        <p:txBody>
          <a:bodyPr lIns="99340" tIns="49670" rIns="99340" bIns="49670" anchor="ctr"/>
          <a:lstStyle/>
          <a:p>
            <a:pPr algn="ctr" defTabSz="993775" eaLnBrk="0" hangingPunct="0">
              <a:buClr>
                <a:schemeClr val="bg1"/>
              </a:buClr>
              <a:defRPr/>
            </a:pPr>
            <a:r>
              <a:rPr lang="en-US" sz="1700" b="1" dirty="0">
                <a:solidFill>
                  <a:schemeClr val="bg1"/>
                </a:solidFill>
                <a:effectLst>
                  <a:outerShdw blurRad="38100" dist="38100" dir="2700000" algn="tl">
                    <a:srgbClr val="000000"/>
                  </a:outerShdw>
                </a:effectLst>
              </a:rPr>
              <a:t>LAW ENFORCEMENT AGENCIES</a:t>
            </a:r>
          </a:p>
        </p:txBody>
      </p:sp>
      <p:sp>
        <p:nvSpPr>
          <p:cNvPr id="19471" name="Text Box 15"/>
          <p:cNvSpPr txBox="1">
            <a:spLocks noChangeArrowheads="1"/>
          </p:cNvSpPr>
          <p:nvPr/>
        </p:nvSpPr>
        <p:spPr bwMode="auto">
          <a:xfrm>
            <a:off x="6477000" y="1828800"/>
            <a:ext cx="2667000" cy="1828800"/>
          </a:xfrm>
          <a:prstGeom prst="rect">
            <a:avLst/>
          </a:prstGeom>
          <a:solidFill>
            <a:schemeClr val="accent1">
              <a:lumMod val="60000"/>
              <a:lumOff val="40000"/>
            </a:schemeClr>
          </a:solidFill>
          <a:ln w="19050">
            <a:solidFill>
              <a:srgbClr val="000099"/>
            </a:solidFill>
            <a:miter lim="800000"/>
            <a:headEnd/>
            <a:tailEnd/>
          </a:ln>
        </p:spPr>
        <p:txBody>
          <a:bodyPr lIns="99340" tIns="49670" rIns="99340" bIns="49670" anchor="ctr"/>
          <a:lstStyle/>
          <a:p>
            <a:pPr>
              <a:buFont typeface="Arial" pitchFamily="34" charset="0"/>
              <a:buChar char="•"/>
              <a:defRPr/>
            </a:pPr>
            <a:r>
              <a:rPr lang="en-US" sz="1400" dirty="0"/>
              <a:t>National Accountability Bureau</a:t>
            </a:r>
          </a:p>
          <a:p>
            <a:pPr>
              <a:buFont typeface="Arial" pitchFamily="34" charset="0"/>
              <a:buChar char="•"/>
              <a:defRPr/>
            </a:pPr>
            <a:r>
              <a:rPr lang="en-US" sz="1400" dirty="0"/>
              <a:t>Anti Narcotics Force </a:t>
            </a:r>
          </a:p>
          <a:p>
            <a:pPr>
              <a:buFont typeface="Arial" pitchFamily="34" charset="0"/>
              <a:buChar char="•"/>
              <a:defRPr/>
            </a:pPr>
            <a:r>
              <a:rPr lang="en-US" sz="1400" dirty="0"/>
              <a:t>Intelligence &amp; Investigation – FBR </a:t>
            </a:r>
            <a:endParaRPr lang="en-US" sz="1100" dirty="0"/>
          </a:p>
          <a:p>
            <a:pPr>
              <a:buFont typeface="Arial" pitchFamily="34" charset="0"/>
              <a:buChar char="•"/>
              <a:defRPr/>
            </a:pPr>
            <a:r>
              <a:rPr lang="en-US" sz="1100" dirty="0"/>
              <a:t> </a:t>
            </a:r>
            <a:r>
              <a:rPr lang="en-US" sz="1400" dirty="0"/>
              <a:t>Federal Investigation Agency</a:t>
            </a:r>
            <a:r>
              <a:rPr lang="en-US" sz="1100" dirty="0"/>
              <a:t> </a:t>
            </a:r>
          </a:p>
        </p:txBody>
      </p:sp>
      <p:sp>
        <p:nvSpPr>
          <p:cNvPr id="19472" name="Text Box 16"/>
          <p:cNvSpPr txBox="1">
            <a:spLocks noChangeArrowheads="1"/>
          </p:cNvSpPr>
          <p:nvPr/>
        </p:nvSpPr>
        <p:spPr bwMode="auto">
          <a:xfrm>
            <a:off x="6553200" y="457200"/>
            <a:ext cx="2590800" cy="515938"/>
          </a:xfrm>
          <a:prstGeom prst="rect">
            <a:avLst/>
          </a:prstGeom>
          <a:solidFill>
            <a:schemeClr val="accent1">
              <a:lumMod val="50000"/>
            </a:schemeClr>
          </a:solidFill>
          <a:ln w="19050">
            <a:solidFill>
              <a:srgbClr val="000099"/>
            </a:solidFill>
            <a:miter lim="800000"/>
            <a:headEnd/>
            <a:tailEnd/>
          </a:ln>
        </p:spPr>
        <p:txBody>
          <a:bodyPr lIns="99340" tIns="49670" rIns="99340" bIns="49670" anchor="ctr"/>
          <a:lstStyle/>
          <a:p>
            <a:pPr algn="ctr" defTabSz="993775" eaLnBrk="0" hangingPunct="0">
              <a:buClr>
                <a:schemeClr val="bg1"/>
              </a:buClr>
              <a:defRPr/>
            </a:pPr>
            <a:r>
              <a:rPr lang="en-US" sz="1700" b="1">
                <a:solidFill>
                  <a:schemeClr val="bg1"/>
                </a:solidFill>
                <a:effectLst>
                  <a:outerShdw blurRad="38100" dist="38100" dir="2700000" algn="tl">
                    <a:srgbClr val="000000"/>
                  </a:outerShdw>
                </a:effectLst>
              </a:rPr>
              <a:t>FOREIGN FIUs</a:t>
            </a:r>
          </a:p>
        </p:txBody>
      </p:sp>
      <p:sp>
        <p:nvSpPr>
          <p:cNvPr id="19475" name="Text Box 19"/>
          <p:cNvSpPr txBox="1">
            <a:spLocks noChangeArrowheads="1"/>
          </p:cNvSpPr>
          <p:nvPr/>
        </p:nvSpPr>
        <p:spPr bwMode="auto">
          <a:xfrm>
            <a:off x="3471863" y="2057400"/>
            <a:ext cx="2200275" cy="704850"/>
          </a:xfrm>
          <a:prstGeom prst="rect">
            <a:avLst/>
          </a:prstGeom>
          <a:solidFill>
            <a:schemeClr val="accent3">
              <a:lumMod val="60000"/>
              <a:lumOff val="40000"/>
            </a:schemeClr>
          </a:solidFill>
          <a:ln w="25400">
            <a:solidFill>
              <a:srgbClr val="000099"/>
            </a:solidFill>
            <a:miter lim="800000"/>
            <a:headEnd/>
            <a:tailEnd/>
          </a:ln>
        </p:spPr>
        <p:txBody>
          <a:bodyPr lIns="99340" tIns="49670" rIns="99340" bIns="49670" anchor="ctr"/>
          <a:lstStyle/>
          <a:p>
            <a:pPr algn="ctr" defTabSz="993775" eaLnBrk="0" hangingPunct="0">
              <a:buClr>
                <a:schemeClr val="bg1"/>
              </a:buClr>
              <a:defRPr/>
            </a:pPr>
            <a:r>
              <a:rPr lang="en-US" sz="1700" b="1" dirty="0">
                <a:solidFill>
                  <a:schemeClr val="bg1"/>
                </a:solidFill>
              </a:rPr>
              <a:t>FINANCIAL MONITORING UNIT</a:t>
            </a:r>
          </a:p>
        </p:txBody>
      </p:sp>
      <p:cxnSp>
        <p:nvCxnSpPr>
          <p:cNvPr id="21518" name="AutoShape 22"/>
          <p:cNvCxnSpPr>
            <a:cxnSpLocks noChangeShapeType="1"/>
            <a:stCxn id="19475" idx="1"/>
            <a:endCxn id="19462" idx="3"/>
          </p:cNvCxnSpPr>
          <p:nvPr/>
        </p:nvCxnSpPr>
        <p:spPr bwMode="auto">
          <a:xfrm rot="10800000">
            <a:off x="2989263" y="966788"/>
            <a:ext cx="482600" cy="1443037"/>
          </a:xfrm>
          <a:prstGeom prst="bentConnector3">
            <a:avLst>
              <a:gd name="adj1" fmla="val 50000"/>
            </a:avLst>
          </a:prstGeom>
          <a:noFill/>
          <a:ln w="25400">
            <a:solidFill>
              <a:srgbClr val="000099"/>
            </a:solidFill>
            <a:miter lim="800000"/>
            <a:headEnd/>
            <a:tailEnd/>
          </a:ln>
        </p:spPr>
      </p:cxnSp>
      <p:cxnSp>
        <p:nvCxnSpPr>
          <p:cNvPr id="21519" name="AutoShape 24"/>
          <p:cNvCxnSpPr>
            <a:cxnSpLocks noChangeShapeType="1"/>
            <a:stCxn id="19475" idx="3"/>
            <a:endCxn id="19472" idx="1"/>
          </p:cNvCxnSpPr>
          <p:nvPr/>
        </p:nvCxnSpPr>
        <p:spPr bwMode="auto">
          <a:xfrm flipV="1">
            <a:off x="5672138" y="715963"/>
            <a:ext cx="881062" cy="1693862"/>
          </a:xfrm>
          <a:prstGeom prst="bentConnector3">
            <a:avLst>
              <a:gd name="adj1" fmla="val 50000"/>
            </a:avLst>
          </a:prstGeom>
          <a:noFill/>
          <a:ln w="25400">
            <a:solidFill>
              <a:srgbClr val="000099"/>
            </a:solidFill>
            <a:miter lim="800000"/>
            <a:headEnd/>
            <a:tailEnd/>
          </a:ln>
        </p:spPr>
      </p:cxnSp>
      <p:cxnSp>
        <p:nvCxnSpPr>
          <p:cNvPr id="21520" name="AutoShape 25"/>
          <p:cNvCxnSpPr>
            <a:cxnSpLocks noChangeShapeType="1"/>
          </p:cNvCxnSpPr>
          <p:nvPr/>
        </p:nvCxnSpPr>
        <p:spPr bwMode="auto">
          <a:xfrm>
            <a:off x="5638800" y="2590800"/>
            <a:ext cx="844550" cy="342900"/>
          </a:xfrm>
          <a:prstGeom prst="bentConnector3">
            <a:avLst>
              <a:gd name="adj1" fmla="val 50000"/>
            </a:avLst>
          </a:prstGeom>
          <a:noFill/>
          <a:ln w="25400">
            <a:solidFill>
              <a:srgbClr val="000099"/>
            </a:solidFill>
            <a:miter lim="800000"/>
            <a:headEnd/>
            <a:tailEnd/>
          </a:ln>
        </p:spPr>
      </p:cxnSp>
      <p:sp>
        <p:nvSpPr>
          <p:cNvPr id="19482" name="Text Box 26"/>
          <p:cNvSpPr txBox="1">
            <a:spLocks noChangeArrowheads="1"/>
          </p:cNvSpPr>
          <p:nvPr/>
        </p:nvSpPr>
        <p:spPr bwMode="auto">
          <a:xfrm>
            <a:off x="846138" y="5245100"/>
            <a:ext cx="2482850" cy="1231900"/>
          </a:xfrm>
          <a:prstGeom prst="rect">
            <a:avLst/>
          </a:prstGeom>
          <a:solidFill>
            <a:schemeClr val="accent1">
              <a:lumMod val="60000"/>
              <a:lumOff val="40000"/>
            </a:schemeClr>
          </a:solidFill>
          <a:ln w="19050">
            <a:solidFill>
              <a:srgbClr val="000099"/>
            </a:solidFill>
            <a:miter lim="800000"/>
            <a:headEnd/>
            <a:tailEnd/>
          </a:ln>
        </p:spPr>
        <p:txBody>
          <a:bodyPr lIns="99340" tIns="49670" rIns="99340" bIns="49670" anchor="ctr"/>
          <a:lstStyle/>
          <a:p>
            <a:pPr marL="203200" indent="-203200" defTabSz="993775" eaLnBrk="0" hangingPunct="0">
              <a:buClr>
                <a:schemeClr val="bg1"/>
              </a:buClr>
              <a:buFont typeface="Arial" pitchFamily="34" charset="0"/>
              <a:buChar char="•"/>
              <a:defRPr/>
            </a:pPr>
            <a:r>
              <a:rPr lang="en-US" sz="1300" dirty="0" smtClean="0"/>
              <a:t>DFIs</a:t>
            </a:r>
          </a:p>
          <a:p>
            <a:pPr marL="203200" indent="-203200" defTabSz="993775" eaLnBrk="0" hangingPunct="0">
              <a:buClr>
                <a:schemeClr val="bg1"/>
              </a:buClr>
              <a:buFont typeface="Arial" pitchFamily="34" charset="0"/>
              <a:buChar char="•"/>
              <a:defRPr/>
            </a:pPr>
            <a:r>
              <a:rPr lang="en-US" sz="1300" dirty="0" smtClean="0"/>
              <a:t>Exchange </a:t>
            </a:r>
            <a:r>
              <a:rPr lang="en-US" sz="1300" dirty="0"/>
              <a:t>Companies</a:t>
            </a:r>
          </a:p>
        </p:txBody>
      </p:sp>
      <p:sp>
        <p:nvSpPr>
          <p:cNvPr id="19487" name="Text Box 31"/>
          <p:cNvSpPr txBox="1">
            <a:spLocks noChangeArrowheads="1"/>
          </p:cNvSpPr>
          <p:nvPr/>
        </p:nvSpPr>
        <p:spPr bwMode="auto">
          <a:xfrm>
            <a:off x="5811838" y="4191001"/>
            <a:ext cx="2484437" cy="2286000"/>
          </a:xfrm>
          <a:prstGeom prst="rect">
            <a:avLst/>
          </a:prstGeom>
          <a:solidFill>
            <a:schemeClr val="accent1">
              <a:lumMod val="60000"/>
              <a:lumOff val="40000"/>
            </a:schemeClr>
          </a:solidFill>
          <a:ln w="19050">
            <a:solidFill>
              <a:srgbClr val="000099"/>
            </a:solidFill>
            <a:miter lim="800000"/>
            <a:headEnd/>
            <a:tailEnd/>
          </a:ln>
        </p:spPr>
        <p:txBody>
          <a:bodyPr lIns="99340" tIns="49670" rIns="99340" bIns="49670" anchor="ctr"/>
          <a:lstStyle/>
          <a:p>
            <a:pPr>
              <a:buFont typeface="Wingdings 2" pitchFamily="18" charset="2"/>
              <a:buNone/>
              <a:defRPr/>
            </a:pPr>
            <a:r>
              <a:rPr lang="en-US" sz="1400" b="1" u="sng" dirty="0"/>
              <a:t>Others</a:t>
            </a:r>
            <a:r>
              <a:rPr lang="en-US" sz="1400" dirty="0"/>
              <a:t>: </a:t>
            </a:r>
          </a:p>
          <a:p>
            <a:pPr>
              <a:buFont typeface="Arial" pitchFamily="34" charset="0"/>
              <a:buChar char="•"/>
              <a:defRPr/>
            </a:pPr>
            <a:r>
              <a:rPr lang="en-US" sz="1200" dirty="0"/>
              <a:t>Law Enforcement  Agencies</a:t>
            </a:r>
          </a:p>
          <a:p>
            <a:pPr>
              <a:buFont typeface="Arial" pitchFamily="34" charset="0"/>
              <a:buChar char="•"/>
              <a:defRPr/>
            </a:pPr>
            <a:r>
              <a:rPr lang="en-US" sz="1200" dirty="0"/>
              <a:t> </a:t>
            </a:r>
            <a:r>
              <a:rPr lang="en-US" sz="1200" dirty="0" smtClean="0"/>
              <a:t>Government </a:t>
            </a:r>
            <a:r>
              <a:rPr lang="en-US" sz="1200" dirty="0"/>
              <a:t>agencies</a:t>
            </a:r>
          </a:p>
          <a:p>
            <a:pPr>
              <a:buFont typeface="Arial" pitchFamily="34" charset="0"/>
              <a:buChar char="•"/>
              <a:defRPr/>
            </a:pPr>
            <a:r>
              <a:rPr lang="en-US" sz="1200" dirty="0"/>
              <a:t> Regulators ,etc.</a:t>
            </a:r>
          </a:p>
        </p:txBody>
      </p:sp>
      <p:cxnSp>
        <p:nvCxnSpPr>
          <p:cNvPr id="21523" name="AutoShape 40"/>
          <p:cNvCxnSpPr>
            <a:cxnSpLocks noChangeShapeType="1"/>
            <a:stCxn id="19475" idx="2"/>
            <a:endCxn id="19464" idx="0"/>
          </p:cNvCxnSpPr>
          <p:nvPr/>
        </p:nvCxnSpPr>
        <p:spPr bwMode="auto">
          <a:xfrm rot="5400000">
            <a:off x="4059237" y="3287713"/>
            <a:ext cx="1025525" cy="0"/>
          </a:xfrm>
          <a:prstGeom prst="straightConnector1">
            <a:avLst/>
          </a:prstGeom>
          <a:noFill/>
          <a:ln w="28575">
            <a:solidFill>
              <a:srgbClr val="0000FF"/>
            </a:solidFill>
            <a:round/>
            <a:headEnd/>
            <a:tailEnd/>
          </a:ln>
        </p:spPr>
      </p:cxnSp>
      <p:sp>
        <p:nvSpPr>
          <p:cNvPr id="18" name="Footer Placeholder 17"/>
          <p:cNvSpPr>
            <a:spLocks noGrp="1"/>
          </p:cNvSpPr>
          <p:nvPr>
            <p:ph type="ftr" sz="quarter" idx="11"/>
          </p:nvPr>
        </p:nvSpPr>
        <p:spPr>
          <a:xfrm>
            <a:off x="1676400" y="6400800"/>
            <a:ext cx="3962400" cy="457200"/>
          </a:xfrm>
        </p:spPr>
        <p:txBody>
          <a:bodyPr/>
          <a:lstStyle/>
          <a:p>
            <a:pPr>
              <a:defRPr/>
            </a:pPr>
            <a:r>
              <a:rPr lang="en-US" dirty="0" smtClean="0"/>
              <a:t>Financial Monitoring Unit (FMU)</a:t>
            </a:r>
            <a:endParaRPr lang="en-US"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533400" y="514350"/>
            <a:ext cx="8229600" cy="781050"/>
          </a:xfrm>
        </p:spPr>
        <p:txBody>
          <a:bodyPr/>
          <a:lstStyle/>
          <a:p>
            <a:pPr eaLnBrk="1" hangingPunct="1"/>
            <a:r>
              <a:rPr lang="en-US" sz="3800" b="1" u="sng" dirty="0" smtClean="0"/>
              <a:t>Thresholds of STRs/CTRs</a:t>
            </a:r>
          </a:p>
        </p:txBody>
      </p:sp>
      <p:sp>
        <p:nvSpPr>
          <p:cNvPr id="4" name="Footer Placeholder 3"/>
          <p:cNvSpPr>
            <a:spLocks noGrp="1"/>
          </p:cNvSpPr>
          <p:nvPr>
            <p:ph type="ftr" sz="quarter" idx="11"/>
          </p:nvPr>
        </p:nvSpPr>
        <p:spPr/>
        <p:txBody>
          <a:bodyPr/>
          <a:lstStyle/>
          <a:p>
            <a:pPr>
              <a:defRPr/>
            </a:pPr>
            <a:r>
              <a:rPr lang="en-US" smtClean="0"/>
              <a:t>Financial Monitoring Unit (FMU)</a:t>
            </a:r>
            <a:endParaRPr lang="en-US"/>
          </a:p>
        </p:txBody>
      </p:sp>
      <p:sp>
        <p:nvSpPr>
          <p:cNvPr id="11267" name="Content Placeholder 2"/>
          <p:cNvSpPr>
            <a:spLocks noGrp="1"/>
          </p:cNvSpPr>
          <p:nvPr>
            <p:ph sz="quarter" idx="1"/>
          </p:nvPr>
        </p:nvSpPr>
        <p:spPr>
          <a:xfrm>
            <a:off x="304800" y="1905000"/>
            <a:ext cx="8305800" cy="3657600"/>
          </a:xfrm>
        </p:spPr>
        <p:txBody>
          <a:bodyPr>
            <a:noAutofit/>
          </a:bodyPr>
          <a:lstStyle/>
          <a:p>
            <a:pPr algn="just" eaLnBrk="1" hangingPunct="1"/>
            <a:r>
              <a:rPr lang="en-US" dirty="0" smtClean="0"/>
              <a:t>Under AMLA, 2010, every financial institution is required to file the STR with FMU in 7 days after forming suspicion of funds being laundered or related to terrorist financing. STRs do not have any threshold.</a:t>
            </a:r>
          </a:p>
          <a:p>
            <a:pPr algn="just" eaLnBrk="1" hangingPunct="1"/>
            <a:endParaRPr lang="en-US" dirty="0" smtClean="0"/>
          </a:p>
          <a:p>
            <a:pPr algn="just" eaLnBrk="1" hangingPunct="1"/>
            <a:r>
              <a:rPr lang="en-US" dirty="0" smtClean="0"/>
              <a:t>CTRs  are reported with FMU in 7 days having a threshold of </a:t>
            </a:r>
            <a:r>
              <a:rPr lang="en-US" u="sng" dirty="0" smtClean="0"/>
              <a:t>Exceeding PKR 2.5 Million per  transaction</a:t>
            </a:r>
            <a:r>
              <a:rPr lang="en-US" dirty="0" smtClean="0"/>
              <a:t>.</a:t>
            </a:r>
          </a:p>
          <a:p>
            <a:pPr algn="just" eaLnBrk="1" hangingPunct="1">
              <a:buFont typeface="Wingdings 2" pitchFamily="18" charset="2"/>
              <a:buNone/>
            </a:pPr>
            <a:r>
              <a:rPr lang="en-US" dirty="0" smtClean="0"/>
              <a:t>  </a:t>
            </a:r>
          </a:p>
          <a:p>
            <a:pPr eaLnBrk="1" hangingPunct="1">
              <a:buFont typeface="Wingdings 2" pitchFamily="18" charset="2"/>
              <a:buNone/>
            </a:pPr>
            <a:endParaRPr lang="en-US" dirty="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305800" cy="819912"/>
          </a:xfrm>
        </p:spPr>
        <p:txBody>
          <a:bodyPr/>
          <a:lstStyle/>
          <a:p>
            <a:pPr>
              <a:defRPr/>
            </a:pPr>
            <a:r>
              <a:rPr lang="en-US" sz="3800" b="1" u="sng" dirty="0" smtClean="0"/>
              <a:t>STR may generate if:</a:t>
            </a:r>
            <a:endParaRPr lang="en-US" sz="3800" b="1" u="sng" dirty="0"/>
          </a:p>
        </p:txBody>
      </p:sp>
      <p:sp>
        <p:nvSpPr>
          <p:cNvPr id="8" name="Footer Placeholder 7"/>
          <p:cNvSpPr>
            <a:spLocks noGrp="1"/>
          </p:cNvSpPr>
          <p:nvPr>
            <p:ph type="ftr" sz="quarter" idx="11"/>
          </p:nvPr>
        </p:nvSpPr>
        <p:spPr/>
        <p:txBody>
          <a:bodyPr/>
          <a:lstStyle/>
          <a:p>
            <a:pPr>
              <a:defRPr/>
            </a:pPr>
            <a:r>
              <a:rPr lang="en-US" smtClean="0"/>
              <a:t>Financial Monitoring Unit (FMU)</a:t>
            </a:r>
            <a:endParaRPr lang="en-US"/>
          </a:p>
        </p:txBody>
      </p:sp>
      <p:sp>
        <p:nvSpPr>
          <p:cNvPr id="12291" name="Rectangle 2"/>
          <p:cNvSpPr>
            <a:spLocks noChangeArrowheads="1"/>
          </p:cNvSpPr>
          <p:nvPr/>
        </p:nvSpPr>
        <p:spPr bwMode="auto">
          <a:xfrm>
            <a:off x="533400" y="1600200"/>
            <a:ext cx="7696200" cy="923925"/>
          </a:xfrm>
          <a:prstGeom prst="rect">
            <a:avLst/>
          </a:prstGeom>
          <a:noFill/>
          <a:ln w="9525">
            <a:noFill/>
            <a:miter lim="800000"/>
            <a:headEnd/>
            <a:tailEnd/>
          </a:ln>
        </p:spPr>
        <p:txBody>
          <a:bodyPr>
            <a:spAutoFit/>
          </a:bodyPr>
          <a:lstStyle/>
          <a:p>
            <a:pPr algn="just"/>
            <a:r>
              <a:rPr lang="en-US" dirty="0">
                <a:sym typeface="Wingdings" pitchFamily="2" charset="2"/>
              </a:rPr>
              <a:t>The</a:t>
            </a:r>
            <a:r>
              <a:rPr lang="en-US" dirty="0"/>
              <a:t> financial institution and reporting entity knows, suspects, or has reason to suspect that the transaction or a pattern of transactions of which the transaction is a part –</a:t>
            </a:r>
          </a:p>
        </p:txBody>
      </p:sp>
      <p:sp>
        <p:nvSpPr>
          <p:cNvPr id="12292" name="Rectangle 9"/>
          <p:cNvSpPr>
            <a:spLocks noChangeArrowheads="1"/>
          </p:cNvSpPr>
          <p:nvPr/>
        </p:nvSpPr>
        <p:spPr bwMode="auto">
          <a:xfrm>
            <a:off x="1219200" y="2971800"/>
            <a:ext cx="6172200" cy="923925"/>
          </a:xfrm>
          <a:prstGeom prst="rect">
            <a:avLst/>
          </a:prstGeom>
          <a:noFill/>
          <a:ln w="9525">
            <a:noFill/>
            <a:miter lim="800000"/>
            <a:headEnd/>
            <a:tailEnd/>
          </a:ln>
        </p:spPr>
        <p:txBody>
          <a:bodyPr>
            <a:spAutoFit/>
          </a:bodyPr>
          <a:lstStyle/>
          <a:p>
            <a:pPr algn="just"/>
            <a:r>
              <a:rPr lang="en-US" dirty="0"/>
              <a:t>(a) 	involves funds derived from illegal activities or is	intended or conducted in order to hide or disguise 	proceeds of crime;</a:t>
            </a:r>
          </a:p>
        </p:txBody>
      </p:sp>
      <p:sp>
        <p:nvSpPr>
          <p:cNvPr id="12293" name="Rectangle 10"/>
          <p:cNvSpPr>
            <a:spLocks noChangeArrowheads="1"/>
          </p:cNvSpPr>
          <p:nvPr/>
        </p:nvSpPr>
        <p:spPr bwMode="auto">
          <a:xfrm>
            <a:off x="1219200" y="4002088"/>
            <a:ext cx="6096000" cy="646112"/>
          </a:xfrm>
          <a:prstGeom prst="rect">
            <a:avLst/>
          </a:prstGeom>
          <a:noFill/>
          <a:ln w="9525">
            <a:noFill/>
            <a:miter lim="800000"/>
            <a:headEnd/>
            <a:tailEnd/>
          </a:ln>
        </p:spPr>
        <p:txBody>
          <a:bodyPr>
            <a:spAutoFit/>
          </a:bodyPr>
          <a:lstStyle/>
          <a:p>
            <a:pPr algn="just"/>
            <a:r>
              <a:rPr lang="en-US" dirty="0"/>
              <a:t>(b)  	is designed to evade any requirements of </a:t>
            </a:r>
            <a:r>
              <a:rPr lang="en-US" dirty="0" smtClean="0"/>
              <a:t>AMLA 	2010</a:t>
            </a:r>
            <a:endParaRPr lang="en-US" dirty="0"/>
          </a:p>
        </p:txBody>
      </p:sp>
      <p:sp>
        <p:nvSpPr>
          <p:cNvPr id="12294" name="Rectangle 11"/>
          <p:cNvSpPr>
            <a:spLocks noChangeArrowheads="1"/>
          </p:cNvSpPr>
          <p:nvPr/>
        </p:nvSpPr>
        <p:spPr bwMode="auto">
          <a:xfrm>
            <a:off x="1219200" y="4638675"/>
            <a:ext cx="6172200" cy="923925"/>
          </a:xfrm>
          <a:prstGeom prst="rect">
            <a:avLst/>
          </a:prstGeom>
          <a:noFill/>
          <a:ln w="9525">
            <a:noFill/>
            <a:miter lim="800000"/>
            <a:headEnd/>
            <a:tailEnd/>
          </a:ln>
        </p:spPr>
        <p:txBody>
          <a:bodyPr>
            <a:spAutoFit/>
          </a:bodyPr>
          <a:lstStyle/>
          <a:p>
            <a:r>
              <a:rPr lang="en-US"/>
              <a:t>(c) 	has no apparent  lawful purpose after examining 	the available facts including the background and 	possible purpose of the transaction;</a:t>
            </a:r>
          </a:p>
        </p:txBody>
      </p:sp>
      <p:sp>
        <p:nvSpPr>
          <p:cNvPr id="12295" name="Rectangle 12"/>
          <p:cNvSpPr>
            <a:spLocks noChangeArrowheads="1"/>
          </p:cNvSpPr>
          <p:nvPr/>
        </p:nvSpPr>
        <p:spPr bwMode="auto">
          <a:xfrm>
            <a:off x="1219200" y="5638800"/>
            <a:ext cx="5943600" cy="369888"/>
          </a:xfrm>
          <a:prstGeom prst="rect">
            <a:avLst/>
          </a:prstGeom>
          <a:noFill/>
          <a:ln w="9525">
            <a:noFill/>
            <a:miter lim="800000"/>
            <a:headEnd/>
            <a:tailEnd/>
          </a:ln>
        </p:spPr>
        <p:txBody>
          <a:bodyPr>
            <a:spAutoFit/>
          </a:bodyPr>
          <a:lstStyle/>
          <a:p>
            <a:r>
              <a:rPr lang="en-US"/>
              <a:t>(d)	involves financing of terrorism:</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33400" y="228600"/>
            <a:ext cx="8382000" cy="933450"/>
          </a:xfrm>
        </p:spPr>
        <p:txBody>
          <a:bodyPr>
            <a:normAutofit/>
          </a:bodyPr>
          <a:lstStyle/>
          <a:p>
            <a:pPr algn="ctr" eaLnBrk="1" hangingPunct="1"/>
            <a:r>
              <a:rPr lang="en-US" sz="3800" b="1" u="sng" dirty="0" smtClean="0"/>
              <a:t>Financial Monitoring Unit</a:t>
            </a:r>
          </a:p>
        </p:txBody>
      </p:sp>
      <p:sp>
        <p:nvSpPr>
          <p:cNvPr id="4" name="Footer Placeholder 3"/>
          <p:cNvSpPr>
            <a:spLocks noGrp="1"/>
          </p:cNvSpPr>
          <p:nvPr>
            <p:ph type="ftr" sz="quarter" idx="11"/>
          </p:nvPr>
        </p:nvSpPr>
        <p:spPr/>
        <p:txBody>
          <a:bodyPr/>
          <a:lstStyle/>
          <a:p>
            <a:pPr>
              <a:defRPr/>
            </a:pPr>
            <a:r>
              <a:rPr lang="en-US" smtClean="0"/>
              <a:t>Financial Monitoring Unit (FMU)</a:t>
            </a:r>
            <a:endParaRPr lang="en-US"/>
          </a:p>
        </p:txBody>
      </p:sp>
      <p:sp>
        <p:nvSpPr>
          <p:cNvPr id="7171" name="Content Placeholder 2"/>
          <p:cNvSpPr>
            <a:spLocks noGrp="1"/>
          </p:cNvSpPr>
          <p:nvPr>
            <p:ph sz="quarter" idx="1"/>
          </p:nvPr>
        </p:nvSpPr>
        <p:spPr>
          <a:xfrm>
            <a:off x="381000" y="1524000"/>
            <a:ext cx="8229600" cy="3886200"/>
          </a:xfrm>
        </p:spPr>
        <p:txBody>
          <a:bodyPr>
            <a:normAutofit/>
          </a:bodyPr>
          <a:lstStyle/>
          <a:p>
            <a:pPr algn="just" eaLnBrk="1" hangingPunct="1"/>
            <a:endParaRPr lang="en-US" sz="2200" dirty="0" smtClean="0"/>
          </a:p>
          <a:p>
            <a:pPr algn="just"/>
            <a:r>
              <a:rPr lang="en-US" sz="2200" dirty="0" smtClean="0"/>
              <a:t>Financial Monitoring Unit is an independent Federal Government entity initially established in October 2007 </a:t>
            </a:r>
            <a:r>
              <a:rPr lang="en-US" sz="2000" b="1" dirty="0" smtClean="0">
                <a:latin typeface="Book Antiqua" pitchFamily="18" charset="0"/>
              </a:rPr>
              <a:t>in terms of section 6 of the Anti Money Laundering Ordinance, 2007 (now AML Act, 2010)</a:t>
            </a:r>
            <a:r>
              <a:rPr lang="en-US" sz="2200" dirty="0" smtClean="0"/>
              <a:t>, with an aim of combating against money laundering and terrorist financing.</a:t>
            </a:r>
          </a:p>
          <a:p>
            <a:pPr algn="just" eaLnBrk="1" hangingPunct="1">
              <a:buFont typeface="Wingdings 2" pitchFamily="18" charset="2"/>
              <a:buNone/>
            </a:pPr>
            <a:endParaRPr lang="en-US" sz="2200" dirty="0" smtClean="0"/>
          </a:p>
          <a:p>
            <a:pPr algn="just" eaLnBrk="1" hangingPunct="1"/>
            <a:r>
              <a:rPr lang="en-US" sz="2200" dirty="0" smtClean="0"/>
              <a:t>The FMU works under the supervision of National Executive Committee and General Committee.</a:t>
            </a:r>
          </a:p>
          <a:p>
            <a:pPr eaLnBrk="1" hangingPunct="1">
              <a:buNone/>
            </a:pPr>
            <a:endParaRPr lang="en-US" sz="2200" dirty="0" smtClean="0"/>
          </a:p>
          <a:p>
            <a:pPr eaLnBrk="1" hangingPunct="1">
              <a:buNone/>
            </a:pPr>
            <a:endParaRPr lang="en-US" sz="2200" dirty="0" smtClean="0"/>
          </a:p>
          <a:p>
            <a:pPr eaLnBrk="1" hangingPunct="1"/>
            <a:endParaRPr lang="en-US" sz="2200" dirty="0" smtClean="0"/>
          </a:p>
          <a:p>
            <a:pPr eaLnBrk="1" hangingPunct="1">
              <a:buFont typeface="Wingdings 2" pitchFamily="18" charset="2"/>
              <a:buNone/>
            </a:pPr>
            <a:endParaRPr lang="en-US" sz="2200" dirty="0" smtClean="0"/>
          </a:p>
          <a:p>
            <a:pPr eaLnBrk="1" hangingPunct="1">
              <a:buFont typeface="Wingdings 2" pitchFamily="18" charset="2"/>
              <a:buNone/>
            </a:pPr>
            <a:endParaRPr lang="en-US" sz="2200" dirty="0" smtClean="0"/>
          </a:p>
          <a:p>
            <a:pPr eaLnBrk="1" hangingPunct="1"/>
            <a:endParaRPr lang="en-US" sz="2200" dirty="0"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STR Analysis– Risk Based Approach</a:t>
            </a:r>
            <a:endParaRPr lang="en-US" dirty="0"/>
          </a:p>
        </p:txBody>
      </p:sp>
      <p:sp>
        <p:nvSpPr>
          <p:cNvPr id="3" name="Footer Placeholder 2"/>
          <p:cNvSpPr>
            <a:spLocks noGrp="1"/>
          </p:cNvSpPr>
          <p:nvPr>
            <p:ph type="ftr" sz="quarter" idx="11"/>
          </p:nvPr>
        </p:nvSpPr>
        <p:spPr/>
        <p:txBody>
          <a:bodyPr/>
          <a:lstStyle/>
          <a:p>
            <a:pPr>
              <a:defRPr/>
            </a:pPr>
            <a:r>
              <a:rPr lang="en-US" smtClean="0"/>
              <a:t>Financial Monitoring Unit (FMU)</a:t>
            </a:r>
            <a:endParaRPr lang="en-US"/>
          </a:p>
        </p:txBody>
      </p:sp>
      <p:sp>
        <p:nvSpPr>
          <p:cNvPr id="4" name="TextBox 3"/>
          <p:cNvSpPr txBox="1"/>
          <p:nvPr/>
        </p:nvSpPr>
        <p:spPr>
          <a:xfrm>
            <a:off x="609600" y="2057400"/>
            <a:ext cx="8153400" cy="2031325"/>
          </a:xfrm>
          <a:prstGeom prst="rect">
            <a:avLst/>
          </a:prstGeom>
          <a:noFill/>
        </p:spPr>
        <p:txBody>
          <a:bodyPr wrap="square" rtlCol="0">
            <a:spAutoFit/>
          </a:bodyPr>
          <a:lstStyle/>
          <a:p>
            <a:r>
              <a:rPr lang="en-US" dirty="0" smtClean="0"/>
              <a:t>FMU has framed a risk-based procedure for analyzing Suspicious Transactions Reports (STRs). It includes</a:t>
            </a:r>
          </a:p>
          <a:p>
            <a:endParaRPr lang="en-US" dirty="0" smtClean="0"/>
          </a:p>
          <a:p>
            <a:pPr>
              <a:buFontTx/>
              <a:buChar char="-"/>
            </a:pPr>
            <a:r>
              <a:rPr lang="en-US" dirty="0" smtClean="0"/>
              <a:t> Identification of High, Medium and Low risk STRs </a:t>
            </a:r>
          </a:p>
          <a:p>
            <a:endParaRPr lang="en-US" dirty="0" smtClean="0"/>
          </a:p>
          <a:p>
            <a:pPr>
              <a:buFontTx/>
              <a:buChar char="-"/>
            </a:pPr>
            <a:r>
              <a:rPr lang="en-US" dirty="0" smtClean="0"/>
              <a:t> The STRs with the greater risk or cases more prone to ML and TF risk receive higher attention and are processed on priority.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2895600" y="228600"/>
            <a:ext cx="2590800" cy="381000"/>
          </a:xfrm>
        </p:spPr>
        <p:txBody>
          <a:bodyPr>
            <a:noAutofit/>
          </a:bodyPr>
          <a:lstStyle/>
          <a:p>
            <a:pPr eaLnBrk="1" hangingPunct="1"/>
            <a:r>
              <a:rPr lang="en-US" sz="1800" b="1" u="sng" dirty="0" smtClean="0"/>
              <a:t>Process of STR  Analysis</a:t>
            </a:r>
          </a:p>
        </p:txBody>
      </p:sp>
      <p:sp>
        <p:nvSpPr>
          <p:cNvPr id="4" name="Footer Placeholder 3"/>
          <p:cNvSpPr>
            <a:spLocks noGrp="1"/>
          </p:cNvSpPr>
          <p:nvPr>
            <p:ph type="ftr" sz="quarter" idx="11"/>
          </p:nvPr>
        </p:nvSpPr>
        <p:spPr/>
        <p:txBody>
          <a:bodyPr/>
          <a:lstStyle/>
          <a:p>
            <a:pPr>
              <a:defRPr/>
            </a:pPr>
            <a:r>
              <a:rPr lang="en-US" smtClean="0"/>
              <a:t>Financial Monitoring Unit (FMU)</a:t>
            </a:r>
            <a:endParaRPr lang="en-US"/>
          </a:p>
        </p:txBody>
      </p:sp>
      <p:sp>
        <p:nvSpPr>
          <p:cNvPr id="5" name="Rectangle 4"/>
          <p:cNvSpPr/>
          <p:nvPr/>
        </p:nvSpPr>
        <p:spPr>
          <a:xfrm>
            <a:off x="2514600" y="762000"/>
            <a:ext cx="3200400" cy="304800"/>
          </a:xfrm>
          <a:prstGeom prst="rect">
            <a:avLst/>
          </a:prstGeom>
          <a:solidFill>
            <a:schemeClr val="accent1">
              <a:lumMod val="20000"/>
              <a:lumOff val="80000"/>
            </a:schemeClr>
          </a:solidFill>
          <a:effectLst>
            <a:outerShdw blurRad="50800" dist="50800" dir="5400000" algn="ctr" rotWithShape="0">
              <a:schemeClr val="accent6">
                <a:lumMod val="20000"/>
                <a:lumOff val="8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Reporting Entity</a:t>
            </a:r>
            <a:endParaRPr lang="en-US" dirty="0">
              <a:solidFill>
                <a:schemeClr val="tx1"/>
              </a:solidFill>
            </a:endParaRPr>
          </a:p>
        </p:txBody>
      </p:sp>
      <p:cxnSp>
        <p:nvCxnSpPr>
          <p:cNvPr id="7" name="Straight Arrow Connector 6"/>
          <p:cNvCxnSpPr>
            <a:stCxn id="5" idx="2"/>
            <a:endCxn id="5" idx="2"/>
          </p:cNvCxnSpPr>
          <p:nvPr/>
        </p:nvCxnSpPr>
        <p:spPr>
          <a:xfrm>
            <a:off x="4114800" y="1066800"/>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5" idx="2"/>
            <a:endCxn id="5" idx="2"/>
          </p:cNvCxnSpPr>
          <p:nvPr/>
        </p:nvCxnSpPr>
        <p:spPr>
          <a:xfrm>
            <a:off x="4114800" y="1066800"/>
            <a:ext cx="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5" idx="2"/>
            <a:endCxn id="19" idx="0"/>
          </p:cNvCxnSpPr>
          <p:nvPr/>
        </p:nvCxnSpPr>
        <p:spPr>
          <a:xfrm>
            <a:off x="4114800" y="1066800"/>
            <a:ext cx="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Title 1"/>
          <p:cNvSpPr txBox="1">
            <a:spLocks/>
          </p:cNvSpPr>
          <p:nvPr/>
        </p:nvSpPr>
        <p:spPr>
          <a:xfrm>
            <a:off x="4495800" y="1219200"/>
            <a:ext cx="1524000" cy="304800"/>
          </a:xfrm>
          <a:prstGeom prst="rect">
            <a:avLst/>
          </a:prstGeom>
        </p:spPr>
        <p:txBody>
          <a:bodyPr bIns="91440" anchor="b"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1400" b="1" i="0" u="sng" strike="noStrike" kern="1200" cap="none" spc="0" normalizeH="0" baseline="0" noProof="0" dirty="0" smtClean="0">
                <a:ln>
                  <a:noFill/>
                </a:ln>
                <a:solidFill>
                  <a:schemeClr val="tx2"/>
                </a:solidFill>
                <a:effectLst/>
                <a:uLnTx/>
                <a:uFillTx/>
                <a:latin typeface="+mj-lt"/>
                <a:ea typeface="+mj-ea"/>
                <a:cs typeface="+mj-cs"/>
              </a:rPr>
              <a:t>Receipt of STR</a:t>
            </a:r>
          </a:p>
        </p:txBody>
      </p:sp>
      <p:sp>
        <p:nvSpPr>
          <p:cNvPr id="19" name="Rectangle 18"/>
          <p:cNvSpPr/>
          <p:nvPr/>
        </p:nvSpPr>
        <p:spPr>
          <a:xfrm>
            <a:off x="2590800" y="1524000"/>
            <a:ext cx="3048000" cy="304800"/>
          </a:xfrm>
          <a:prstGeom prst="rect">
            <a:avLst/>
          </a:prstGeom>
          <a:solidFill>
            <a:schemeClr val="accent1">
              <a:lumMod val="20000"/>
              <a:lumOff val="80000"/>
            </a:schemeClr>
          </a:solidFill>
          <a:effectLst>
            <a:outerShdw blurRad="50800" dist="50800" dir="5400000" algn="ctr" rotWithShape="0">
              <a:schemeClr val="accent6">
                <a:lumMod val="20000"/>
                <a:lumOff val="8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Data Capturing Unit</a:t>
            </a:r>
            <a:endParaRPr lang="en-US" dirty="0">
              <a:solidFill>
                <a:schemeClr val="tx1"/>
              </a:solidFill>
            </a:endParaRPr>
          </a:p>
        </p:txBody>
      </p:sp>
      <p:sp>
        <p:nvSpPr>
          <p:cNvPr id="41" name="Rectangle 40"/>
          <p:cNvSpPr/>
          <p:nvPr/>
        </p:nvSpPr>
        <p:spPr>
          <a:xfrm>
            <a:off x="2590800" y="2209800"/>
            <a:ext cx="3048000" cy="304800"/>
          </a:xfrm>
          <a:prstGeom prst="rect">
            <a:avLst/>
          </a:prstGeom>
          <a:solidFill>
            <a:schemeClr val="accent1">
              <a:lumMod val="20000"/>
              <a:lumOff val="80000"/>
            </a:schemeClr>
          </a:solidFill>
          <a:effectLst>
            <a:outerShdw blurRad="50800" dist="50800" dir="5400000" algn="ctr" rotWithShape="0">
              <a:schemeClr val="accent6">
                <a:lumMod val="20000"/>
                <a:lumOff val="8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Preliminary Analysis</a:t>
            </a:r>
            <a:endParaRPr lang="en-US" dirty="0">
              <a:solidFill>
                <a:schemeClr val="tx1"/>
              </a:solidFill>
            </a:endParaRPr>
          </a:p>
        </p:txBody>
      </p:sp>
      <p:sp>
        <p:nvSpPr>
          <p:cNvPr id="42" name="Rectangle 41"/>
          <p:cNvSpPr/>
          <p:nvPr/>
        </p:nvSpPr>
        <p:spPr>
          <a:xfrm>
            <a:off x="5410200" y="3124200"/>
            <a:ext cx="2590800" cy="457200"/>
          </a:xfrm>
          <a:prstGeom prst="rect">
            <a:avLst/>
          </a:prstGeom>
          <a:solidFill>
            <a:schemeClr val="accent1">
              <a:lumMod val="20000"/>
              <a:lumOff val="80000"/>
            </a:schemeClr>
          </a:solidFill>
          <a:effectLst>
            <a:outerShdw blurRad="50800" dist="50800" dir="5400000" algn="ctr" rotWithShape="0">
              <a:schemeClr val="accent6">
                <a:lumMod val="20000"/>
                <a:lumOff val="8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Archived </a:t>
            </a:r>
          </a:p>
          <a:p>
            <a:pPr algn="ctr"/>
            <a:r>
              <a:rPr lang="en-US" dirty="0" smtClean="0">
                <a:solidFill>
                  <a:schemeClr val="tx1"/>
                </a:solidFill>
              </a:rPr>
              <a:t>Preliminary Analysis</a:t>
            </a:r>
            <a:endParaRPr lang="en-US" dirty="0">
              <a:solidFill>
                <a:schemeClr val="tx1"/>
              </a:solidFill>
            </a:endParaRPr>
          </a:p>
        </p:txBody>
      </p:sp>
      <p:sp>
        <p:nvSpPr>
          <p:cNvPr id="43" name="Rectangle 42"/>
          <p:cNvSpPr/>
          <p:nvPr/>
        </p:nvSpPr>
        <p:spPr>
          <a:xfrm>
            <a:off x="533400" y="3048000"/>
            <a:ext cx="2209800" cy="533400"/>
          </a:xfrm>
          <a:prstGeom prst="rect">
            <a:avLst/>
          </a:prstGeom>
          <a:solidFill>
            <a:schemeClr val="accent1">
              <a:lumMod val="20000"/>
              <a:lumOff val="80000"/>
            </a:schemeClr>
          </a:solidFill>
          <a:effectLst>
            <a:outerShdw blurRad="50800" dist="50800" dir="5400000" algn="ctr" rotWithShape="0">
              <a:schemeClr val="accent6">
                <a:lumMod val="20000"/>
                <a:lumOff val="8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Detailed Analysis</a:t>
            </a:r>
          </a:p>
        </p:txBody>
      </p:sp>
      <p:sp>
        <p:nvSpPr>
          <p:cNvPr id="44" name="Rectangle 43"/>
          <p:cNvSpPr/>
          <p:nvPr/>
        </p:nvSpPr>
        <p:spPr>
          <a:xfrm>
            <a:off x="2590800" y="3962400"/>
            <a:ext cx="2743200" cy="304800"/>
          </a:xfrm>
          <a:prstGeom prst="rect">
            <a:avLst/>
          </a:prstGeom>
          <a:solidFill>
            <a:schemeClr val="accent1">
              <a:lumMod val="20000"/>
              <a:lumOff val="80000"/>
            </a:schemeClr>
          </a:solidFill>
          <a:effectLst>
            <a:outerShdw blurRad="50800" dist="50800" dir="5400000" algn="ctr" rotWithShape="0">
              <a:schemeClr val="accent6">
                <a:lumMod val="20000"/>
                <a:lumOff val="8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Conclusion/ Approval</a:t>
            </a:r>
          </a:p>
        </p:txBody>
      </p:sp>
      <p:sp>
        <p:nvSpPr>
          <p:cNvPr id="45" name="Rectangle 44"/>
          <p:cNvSpPr/>
          <p:nvPr/>
        </p:nvSpPr>
        <p:spPr>
          <a:xfrm>
            <a:off x="5562600" y="4876800"/>
            <a:ext cx="2895600" cy="304800"/>
          </a:xfrm>
          <a:prstGeom prst="rect">
            <a:avLst/>
          </a:prstGeom>
          <a:solidFill>
            <a:schemeClr val="accent1">
              <a:lumMod val="20000"/>
              <a:lumOff val="80000"/>
            </a:schemeClr>
          </a:solidFill>
          <a:effectLst>
            <a:outerShdw blurRad="50800" dist="50800" dir="5400000" algn="ctr" rotWithShape="0">
              <a:schemeClr val="accent6">
                <a:lumMod val="20000"/>
                <a:lumOff val="8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Archived After Detail Analysis</a:t>
            </a:r>
            <a:endParaRPr lang="en-US" dirty="0">
              <a:solidFill>
                <a:schemeClr val="tx1"/>
              </a:solidFill>
            </a:endParaRPr>
          </a:p>
        </p:txBody>
      </p:sp>
      <p:sp>
        <p:nvSpPr>
          <p:cNvPr id="46" name="Rectangle 45"/>
          <p:cNvSpPr/>
          <p:nvPr/>
        </p:nvSpPr>
        <p:spPr>
          <a:xfrm>
            <a:off x="3048000" y="4876800"/>
            <a:ext cx="1828800" cy="274320"/>
          </a:xfrm>
          <a:prstGeom prst="rect">
            <a:avLst/>
          </a:prstGeom>
          <a:solidFill>
            <a:schemeClr val="accent1">
              <a:lumMod val="20000"/>
              <a:lumOff val="80000"/>
            </a:schemeClr>
          </a:solidFill>
          <a:effectLst>
            <a:outerShdw blurRad="50800" dist="50800" dir="5400000" algn="ctr" rotWithShape="0">
              <a:schemeClr val="accent6">
                <a:lumMod val="20000"/>
                <a:lumOff val="8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Dissemination</a:t>
            </a:r>
            <a:endParaRPr lang="en-US" dirty="0">
              <a:solidFill>
                <a:schemeClr val="tx1"/>
              </a:solidFill>
            </a:endParaRPr>
          </a:p>
        </p:txBody>
      </p:sp>
      <p:sp>
        <p:nvSpPr>
          <p:cNvPr id="47" name="Rectangle 46"/>
          <p:cNvSpPr/>
          <p:nvPr/>
        </p:nvSpPr>
        <p:spPr>
          <a:xfrm>
            <a:off x="228600" y="4876800"/>
            <a:ext cx="2133600" cy="304800"/>
          </a:xfrm>
          <a:prstGeom prst="rect">
            <a:avLst/>
          </a:prstGeom>
          <a:solidFill>
            <a:schemeClr val="accent1">
              <a:lumMod val="20000"/>
              <a:lumOff val="80000"/>
            </a:schemeClr>
          </a:solidFill>
          <a:effectLst>
            <a:outerShdw blurRad="50800" dist="50800" dir="5400000" algn="ctr" rotWithShape="0">
              <a:schemeClr val="accent6">
                <a:lumMod val="20000"/>
                <a:lumOff val="8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Refer Back for Review</a:t>
            </a:r>
            <a:endParaRPr lang="en-US" dirty="0">
              <a:solidFill>
                <a:schemeClr val="tx1"/>
              </a:solidFill>
            </a:endParaRPr>
          </a:p>
        </p:txBody>
      </p:sp>
      <p:sp>
        <p:nvSpPr>
          <p:cNvPr id="48" name="Rectangle 47"/>
          <p:cNvSpPr/>
          <p:nvPr/>
        </p:nvSpPr>
        <p:spPr>
          <a:xfrm>
            <a:off x="2590800" y="5867400"/>
            <a:ext cx="1295400" cy="228600"/>
          </a:xfrm>
          <a:prstGeom prst="rect">
            <a:avLst/>
          </a:prstGeom>
          <a:solidFill>
            <a:schemeClr val="accent1">
              <a:lumMod val="20000"/>
              <a:lumOff val="80000"/>
            </a:schemeClr>
          </a:solidFill>
          <a:effectLst>
            <a:outerShdw blurRad="50800" dist="50800" dir="5400000" algn="ctr" rotWithShape="0">
              <a:schemeClr val="accent6">
                <a:lumMod val="20000"/>
                <a:lumOff val="8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LEAs</a:t>
            </a:r>
            <a:endParaRPr lang="en-US" dirty="0">
              <a:solidFill>
                <a:schemeClr val="tx1"/>
              </a:solidFill>
            </a:endParaRPr>
          </a:p>
        </p:txBody>
      </p:sp>
      <p:sp>
        <p:nvSpPr>
          <p:cNvPr id="49" name="Rectangle 48"/>
          <p:cNvSpPr/>
          <p:nvPr/>
        </p:nvSpPr>
        <p:spPr>
          <a:xfrm>
            <a:off x="4267200" y="5867400"/>
            <a:ext cx="1219200" cy="228600"/>
          </a:xfrm>
          <a:prstGeom prst="rect">
            <a:avLst/>
          </a:prstGeom>
          <a:solidFill>
            <a:schemeClr val="accent1">
              <a:lumMod val="20000"/>
              <a:lumOff val="80000"/>
            </a:schemeClr>
          </a:solidFill>
          <a:effectLst>
            <a:outerShdw blurRad="50800" dist="50800" dir="5400000" algn="ctr" rotWithShape="0">
              <a:schemeClr val="accent6">
                <a:lumMod val="20000"/>
                <a:lumOff val="8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Regulators</a:t>
            </a:r>
            <a:endParaRPr lang="en-US" dirty="0">
              <a:solidFill>
                <a:schemeClr val="tx1"/>
              </a:solidFill>
            </a:endParaRPr>
          </a:p>
        </p:txBody>
      </p:sp>
      <p:cxnSp>
        <p:nvCxnSpPr>
          <p:cNvPr id="50" name="Straight Arrow Connector 49"/>
          <p:cNvCxnSpPr>
            <a:stCxn id="19" idx="2"/>
            <a:endCxn id="41" idx="0"/>
          </p:cNvCxnSpPr>
          <p:nvPr/>
        </p:nvCxnSpPr>
        <p:spPr>
          <a:xfrm>
            <a:off x="4114800" y="1828800"/>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41" idx="2"/>
            <a:endCxn id="42" idx="1"/>
          </p:cNvCxnSpPr>
          <p:nvPr/>
        </p:nvCxnSpPr>
        <p:spPr>
          <a:xfrm>
            <a:off x="4114800" y="2514600"/>
            <a:ext cx="12954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stCxn id="41" idx="2"/>
            <a:endCxn id="43" idx="3"/>
          </p:cNvCxnSpPr>
          <p:nvPr/>
        </p:nvCxnSpPr>
        <p:spPr>
          <a:xfrm flipH="1">
            <a:off x="2743200" y="2514600"/>
            <a:ext cx="1371600" cy="800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43" idx="3"/>
            <a:endCxn id="44" idx="0"/>
          </p:cNvCxnSpPr>
          <p:nvPr/>
        </p:nvCxnSpPr>
        <p:spPr>
          <a:xfrm>
            <a:off x="2743200" y="3314700"/>
            <a:ext cx="1219200" cy="647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42" idx="1"/>
            <a:endCxn id="44" idx="0"/>
          </p:cNvCxnSpPr>
          <p:nvPr/>
        </p:nvCxnSpPr>
        <p:spPr>
          <a:xfrm flipH="1">
            <a:off x="3962400" y="3352800"/>
            <a:ext cx="14478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44" idx="2"/>
            <a:endCxn id="46" idx="0"/>
          </p:cNvCxnSpPr>
          <p:nvPr/>
        </p:nvCxnSpPr>
        <p:spPr>
          <a:xfrm>
            <a:off x="3962400" y="4267200"/>
            <a:ext cx="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a:stCxn id="44" idx="2"/>
            <a:endCxn id="45" idx="0"/>
          </p:cNvCxnSpPr>
          <p:nvPr/>
        </p:nvCxnSpPr>
        <p:spPr>
          <a:xfrm>
            <a:off x="3962400" y="4267200"/>
            <a:ext cx="30480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a:stCxn id="44" idx="2"/>
            <a:endCxn id="47" idx="0"/>
          </p:cNvCxnSpPr>
          <p:nvPr/>
        </p:nvCxnSpPr>
        <p:spPr>
          <a:xfrm flipH="1">
            <a:off x="1295400" y="4267200"/>
            <a:ext cx="26670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a:stCxn id="46" idx="2"/>
            <a:endCxn id="49" idx="0"/>
          </p:cNvCxnSpPr>
          <p:nvPr/>
        </p:nvCxnSpPr>
        <p:spPr>
          <a:xfrm>
            <a:off x="3962400" y="5151120"/>
            <a:ext cx="914400" cy="7162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stCxn id="46" idx="2"/>
            <a:endCxn id="48" idx="0"/>
          </p:cNvCxnSpPr>
          <p:nvPr/>
        </p:nvCxnSpPr>
        <p:spPr>
          <a:xfrm flipH="1">
            <a:off x="3238500" y="5151120"/>
            <a:ext cx="723900" cy="7162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457200"/>
            <a:ext cx="8001000" cy="819150"/>
          </a:xfrm>
        </p:spPr>
        <p:txBody>
          <a:bodyPr>
            <a:normAutofit fontScale="90000"/>
          </a:bodyPr>
          <a:lstStyle/>
          <a:p>
            <a:pPr eaLnBrk="1" hangingPunct="1"/>
            <a:r>
              <a:rPr lang="en-US" sz="3800" b="1" u="sng" dirty="0" smtClean="0"/>
              <a:t>Electronic Data Capturing System (EDCS)</a:t>
            </a:r>
          </a:p>
        </p:txBody>
      </p:sp>
      <p:sp>
        <p:nvSpPr>
          <p:cNvPr id="4" name="Footer Placeholder 3"/>
          <p:cNvSpPr>
            <a:spLocks noGrp="1"/>
          </p:cNvSpPr>
          <p:nvPr>
            <p:ph type="ftr" sz="quarter" idx="11"/>
          </p:nvPr>
        </p:nvSpPr>
        <p:spPr/>
        <p:txBody>
          <a:bodyPr/>
          <a:lstStyle/>
          <a:p>
            <a:pPr>
              <a:defRPr/>
            </a:pPr>
            <a:r>
              <a:rPr lang="en-US" smtClean="0"/>
              <a:t>Financial Monitoring Unit (FMU)</a:t>
            </a:r>
            <a:endParaRPr lang="en-US"/>
          </a:p>
        </p:txBody>
      </p:sp>
      <p:sp>
        <p:nvSpPr>
          <p:cNvPr id="18435" name="Content Placeholder 2"/>
          <p:cNvSpPr>
            <a:spLocks noGrp="1"/>
          </p:cNvSpPr>
          <p:nvPr>
            <p:ph sz="quarter" idx="1"/>
          </p:nvPr>
        </p:nvSpPr>
        <p:spPr>
          <a:xfrm>
            <a:off x="381000" y="1600200"/>
            <a:ext cx="8229600" cy="4876800"/>
          </a:xfrm>
        </p:spPr>
        <p:txBody>
          <a:bodyPr>
            <a:normAutofit/>
          </a:bodyPr>
          <a:lstStyle/>
          <a:p>
            <a:pPr algn="just" eaLnBrk="1" hangingPunct="1"/>
            <a:r>
              <a:rPr lang="en-US" sz="2200" dirty="0" smtClean="0"/>
              <a:t>FMU has introduced Electronic Data Capturing System to receive STRs and CTRs electronically from financial Institutions. </a:t>
            </a:r>
          </a:p>
          <a:p>
            <a:pPr eaLnBrk="1" hangingPunct="1">
              <a:buFont typeface="Wingdings 2" pitchFamily="18" charset="2"/>
              <a:buNone/>
            </a:pPr>
            <a:endParaRPr lang="en-US" sz="2200" dirty="0" smtClean="0"/>
          </a:p>
          <a:p>
            <a:pPr algn="just" eaLnBrk="1" hangingPunct="1"/>
            <a:r>
              <a:rPr lang="en-US" sz="2200" dirty="0" smtClean="0"/>
              <a:t>With EDCS, the reporting entities are submitting STR/CTR in much lesser time compared to sending STR/CTR physically/manually. </a:t>
            </a:r>
          </a:p>
          <a:p>
            <a:pPr algn="just" eaLnBrk="1" hangingPunct="1"/>
            <a:endParaRPr lang="en-US" sz="2200" dirty="0" smtClean="0"/>
          </a:p>
          <a:p>
            <a:pPr algn="just" eaLnBrk="1" hangingPunct="1"/>
            <a:r>
              <a:rPr lang="en-US" sz="2200" dirty="0" smtClean="0"/>
              <a:t>EDCS also provides basic analysis tools as well as work flow diary to record the status of STRs.  </a:t>
            </a:r>
          </a:p>
          <a:p>
            <a:pPr algn="just" eaLnBrk="1" hangingPunct="1"/>
            <a:endParaRPr lang="en-US" sz="2200" dirty="0" smtClean="0"/>
          </a:p>
          <a:p>
            <a:pPr algn="just" eaLnBrk="1" hangingPunct="1"/>
            <a:r>
              <a:rPr lang="en-US" sz="2200" dirty="0" smtClean="0"/>
              <a:t>Besides, we are also in a process of procuring sophisticated Analytical Software .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81000" y="228600"/>
            <a:ext cx="8305800" cy="1066800"/>
          </a:xfrm>
        </p:spPr>
        <p:txBody>
          <a:bodyPr>
            <a:normAutofit/>
          </a:bodyPr>
          <a:lstStyle/>
          <a:p>
            <a:pPr algn="ctr" eaLnBrk="1" hangingPunct="1"/>
            <a:r>
              <a:rPr lang="en-US" sz="3600" b="1" u="sng" dirty="0" smtClean="0"/>
              <a:t>National Executive Committee (NEC)</a:t>
            </a:r>
          </a:p>
        </p:txBody>
      </p:sp>
      <p:sp>
        <p:nvSpPr>
          <p:cNvPr id="4" name="Footer Placeholder 3"/>
          <p:cNvSpPr>
            <a:spLocks noGrp="1"/>
          </p:cNvSpPr>
          <p:nvPr>
            <p:ph type="ftr" sz="quarter" idx="11"/>
          </p:nvPr>
        </p:nvSpPr>
        <p:spPr/>
        <p:txBody>
          <a:bodyPr/>
          <a:lstStyle/>
          <a:p>
            <a:pPr algn="ctr">
              <a:defRPr/>
            </a:pPr>
            <a:r>
              <a:rPr lang="en-US" smtClean="0"/>
              <a:t>Financial Monitoring Unit (FMU)</a:t>
            </a:r>
            <a:endParaRPr lang="en-US" dirty="0"/>
          </a:p>
        </p:txBody>
      </p:sp>
      <p:sp>
        <p:nvSpPr>
          <p:cNvPr id="8195" name="Content Placeholder 2"/>
          <p:cNvSpPr>
            <a:spLocks noGrp="1"/>
          </p:cNvSpPr>
          <p:nvPr>
            <p:ph sz="quarter" idx="1"/>
          </p:nvPr>
        </p:nvSpPr>
        <p:spPr>
          <a:xfrm>
            <a:off x="457200" y="1600200"/>
            <a:ext cx="8229600" cy="5029200"/>
          </a:xfrm>
        </p:spPr>
        <p:txBody>
          <a:bodyPr>
            <a:normAutofit lnSpcReduction="10000"/>
          </a:bodyPr>
          <a:lstStyle/>
          <a:p>
            <a:pPr algn="just" eaLnBrk="1" hangingPunct="1"/>
            <a:r>
              <a:rPr lang="en-US" sz="2400" dirty="0" smtClean="0"/>
              <a:t>National Executive Committee is composed of:</a:t>
            </a:r>
          </a:p>
          <a:p>
            <a:pPr algn="just" eaLnBrk="1" hangingPunct="1">
              <a:buFont typeface="Wingdings" pitchFamily="2" charset="2"/>
              <a:buChar char="Ø"/>
            </a:pPr>
            <a:r>
              <a:rPr lang="en-US" sz="2400" dirty="0" smtClean="0"/>
              <a:t>Minister for Finance or Advisor to the </a:t>
            </a:r>
          </a:p>
          <a:p>
            <a:pPr algn="just" eaLnBrk="1" hangingPunct="1">
              <a:buNone/>
            </a:pPr>
            <a:r>
              <a:rPr lang="en-US" sz="2400" dirty="0" smtClean="0"/>
              <a:t>    Prime Minister on Finance/ Concerned Minister                   Chairman</a:t>
            </a:r>
          </a:p>
          <a:p>
            <a:pPr algn="just" eaLnBrk="1" hangingPunct="1">
              <a:buFont typeface="Wingdings" pitchFamily="2" charset="2"/>
              <a:buChar char="Ø"/>
            </a:pPr>
            <a:r>
              <a:rPr lang="en-US" sz="2400" dirty="0" smtClean="0"/>
              <a:t>Minister for Foreign Affairs                                                       Member</a:t>
            </a:r>
          </a:p>
          <a:p>
            <a:pPr algn="just" eaLnBrk="1" hangingPunct="1">
              <a:buFont typeface="Wingdings" pitchFamily="2" charset="2"/>
              <a:buChar char="Ø"/>
            </a:pPr>
            <a:r>
              <a:rPr lang="en-US" sz="2400" dirty="0" smtClean="0"/>
              <a:t>Minister for Law and Justice                                                     Member</a:t>
            </a:r>
          </a:p>
          <a:p>
            <a:pPr algn="just">
              <a:buFont typeface="Wingdings" pitchFamily="2" charset="2"/>
              <a:buChar char="Ø"/>
            </a:pPr>
            <a:r>
              <a:rPr lang="en-US" sz="2400" dirty="0" smtClean="0"/>
              <a:t>Minister for Interior                                                                  Member</a:t>
            </a:r>
          </a:p>
          <a:p>
            <a:pPr algn="just">
              <a:buFont typeface="Wingdings" pitchFamily="2" charset="2"/>
              <a:buChar char="Ø"/>
            </a:pPr>
            <a:r>
              <a:rPr lang="en-US" sz="2400" dirty="0" smtClean="0"/>
              <a:t>Governor SBP                                                                            Member</a:t>
            </a:r>
          </a:p>
          <a:p>
            <a:pPr algn="just">
              <a:buFont typeface="Wingdings" pitchFamily="2" charset="2"/>
              <a:buChar char="Ø"/>
            </a:pPr>
            <a:r>
              <a:rPr lang="en-US" sz="2400" dirty="0" smtClean="0"/>
              <a:t>Chairman SECP                                                                         Member</a:t>
            </a:r>
          </a:p>
          <a:p>
            <a:pPr algn="just">
              <a:buFont typeface="Wingdings" pitchFamily="2" charset="2"/>
              <a:buChar char="Ø"/>
            </a:pPr>
            <a:r>
              <a:rPr lang="en-US" sz="2400" dirty="0" smtClean="0"/>
              <a:t>Chairman NAB                                                                          Member</a:t>
            </a:r>
          </a:p>
          <a:p>
            <a:pPr algn="just">
              <a:buFont typeface="Wingdings" pitchFamily="2" charset="2"/>
              <a:buChar char="Ø"/>
            </a:pPr>
            <a:r>
              <a:rPr lang="en-US" sz="2400" dirty="0" smtClean="0"/>
              <a:t>Director-General FMU                            Member &amp; Secretary of  NEC</a:t>
            </a:r>
          </a:p>
          <a:p>
            <a:pPr algn="just">
              <a:buFont typeface="Wingdings" pitchFamily="2" charset="2"/>
              <a:buChar char="Ø"/>
            </a:pPr>
            <a:r>
              <a:rPr lang="en-US" sz="2400" dirty="0" smtClean="0"/>
              <a:t>Any other member to be nominated by Federal Government</a:t>
            </a:r>
          </a:p>
          <a:p>
            <a:pPr algn="just">
              <a:buNone/>
            </a:pPr>
            <a:r>
              <a:rPr lang="en-US" sz="2400" dirty="0" smtClean="0"/>
              <a:t>                           </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81000" y="228600"/>
            <a:ext cx="8305800" cy="1066800"/>
          </a:xfrm>
        </p:spPr>
        <p:txBody>
          <a:bodyPr>
            <a:normAutofit/>
          </a:bodyPr>
          <a:lstStyle/>
          <a:p>
            <a:pPr algn="ctr" eaLnBrk="1" hangingPunct="1"/>
            <a:r>
              <a:rPr lang="en-US" sz="3600" b="1" u="sng" dirty="0" smtClean="0"/>
              <a:t>General Committee (GC)</a:t>
            </a:r>
          </a:p>
        </p:txBody>
      </p:sp>
      <p:sp>
        <p:nvSpPr>
          <p:cNvPr id="4" name="Footer Placeholder 3"/>
          <p:cNvSpPr>
            <a:spLocks noGrp="1"/>
          </p:cNvSpPr>
          <p:nvPr>
            <p:ph type="ftr" sz="quarter" idx="11"/>
          </p:nvPr>
        </p:nvSpPr>
        <p:spPr/>
        <p:txBody>
          <a:bodyPr/>
          <a:lstStyle/>
          <a:p>
            <a:pPr algn="ctr">
              <a:defRPr/>
            </a:pPr>
            <a:r>
              <a:rPr lang="en-US" smtClean="0"/>
              <a:t>Financial Monitoring Unit (FMU)</a:t>
            </a:r>
            <a:endParaRPr lang="en-US" dirty="0"/>
          </a:p>
        </p:txBody>
      </p:sp>
      <p:sp>
        <p:nvSpPr>
          <p:cNvPr id="8195" name="Content Placeholder 2"/>
          <p:cNvSpPr>
            <a:spLocks noGrp="1"/>
          </p:cNvSpPr>
          <p:nvPr>
            <p:ph sz="quarter" idx="1"/>
          </p:nvPr>
        </p:nvSpPr>
        <p:spPr>
          <a:xfrm>
            <a:off x="457200" y="1600200"/>
            <a:ext cx="8229600" cy="5029200"/>
          </a:xfrm>
        </p:spPr>
        <p:txBody>
          <a:bodyPr>
            <a:normAutofit/>
          </a:bodyPr>
          <a:lstStyle/>
          <a:p>
            <a:pPr algn="just" eaLnBrk="1" hangingPunct="1"/>
            <a:r>
              <a:rPr lang="en-US" sz="2400" dirty="0" smtClean="0"/>
              <a:t>General Committee </a:t>
            </a:r>
            <a:r>
              <a:rPr lang="en-US" sz="2400" smtClean="0"/>
              <a:t>is composed </a:t>
            </a:r>
            <a:r>
              <a:rPr lang="en-US" sz="2400" dirty="0" smtClean="0"/>
              <a:t>of:</a:t>
            </a:r>
          </a:p>
          <a:p>
            <a:pPr algn="just" eaLnBrk="1" hangingPunct="1">
              <a:buFont typeface="Wingdings" pitchFamily="2" charset="2"/>
              <a:buChar char="Ø"/>
            </a:pPr>
            <a:r>
              <a:rPr lang="en-US" sz="2400" dirty="0" smtClean="0"/>
              <a:t>Secretary Finance                                                                    Chairman</a:t>
            </a:r>
          </a:p>
          <a:p>
            <a:pPr algn="just" eaLnBrk="1" hangingPunct="1">
              <a:buFont typeface="Wingdings" pitchFamily="2" charset="2"/>
              <a:buChar char="Ø"/>
            </a:pPr>
            <a:r>
              <a:rPr lang="en-US" sz="2400" dirty="0" smtClean="0"/>
              <a:t>Secretary Interior                                                                      Member</a:t>
            </a:r>
          </a:p>
          <a:p>
            <a:pPr algn="just" eaLnBrk="1" hangingPunct="1">
              <a:buFont typeface="Wingdings" pitchFamily="2" charset="2"/>
              <a:buChar char="Ø"/>
            </a:pPr>
            <a:r>
              <a:rPr lang="en-US" sz="2400" dirty="0" smtClean="0"/>
              <a:t>Secretary Foreign Affairs                                                           Member</a:t>
            </a:r>
          </a:p>
          <a:p>
            <a:pPr algn="just">
              <a:buFont typeface="Wingdings" pitchFamily="2" charset="2"/>
              <a:buChar char="Ø"/>
            </a:pPr>
            <a:r>
              <a:rPr lang="en-US" sz="2400" dirty="0" smtClean="0"/>
              <a:t>Secretary Law                                                                            Member</a:t>
            </a:r>
          </a:p>
          <a:p>
            <a:pPr algn="just">
              <a:buFont typeface="Wingdings" pitchFamily="2" charset="2"/>
              <a:buChar char="Ø"/>
            </a:pPr>
            <a:r>
              <a:rPr lang="en-US" sz="2400" dirty="0" smtClean="0"/>
              <a:t>Governor SBP                                                                            Member</a:t>
            </a:r>
          </a:p>
          <a:p>
            <a:pPr algn="just">
              <a:buFont typeface="Wingdings" pitchFamily="2" charset="2"/>
              <a:buChar char="Ø"/>
            </a:pPr>
            <a:r>
              <a:rPr lang="en-US" sz="2400" dirty="0" smtClean="0"/>
              <a:t>Chairman SECP                                                                         Member</a:t>
            </a:r>
          </a:p>
          <a:p>
            <a:pPr algn="just">
              <a:buFont typeface="Wingdings" pitchFamily="2" charset="2"/>
              <a:buChar char="Ø"/>
            </a:pPr>
            <a:r>
              <a:rPr lang="en-US" sz="2400" dirty="0" smtClean="0"/>
              <a:t>Director-General, FCIW, NAB                                                 Member</a:t>
            </a:r>
          </a:p>
          <a:p>
            <a:pPr algn="just">
              <a:buFont typeface="Wingdings" pitchFamily="2" charset="2"/>
              <a:buChar char="Ø"/>
            </a:pPr>
            <a:r>
              <a:rPr lang="en-US" sz="2400" dirty="0" smtClean="0"/>
              <a:t>Director-General FMU                            Member &amp; Secretary of  GC</a:t>
            </a:r>
          </a:p>
          <a:p>
            <a:pPr algn="just">
              <a:buFont typeface="Wingdings" pitchFamily="2" charset="2"/>
              <a:buChar char="Ø"/>
            </a:pPr>
            <a:r>
              <a:rPr lang="en-US" sz="2400" dirty="0" smtClean="0"/>
              <a:t>Any other member to be nominated by Federal Government</a:t>
            </a:r>
          </a:p>
          <a:p>
            <a:pPr algn="just">
              <a:buNone/>
            </a:pPr>
            <a:r>
              <a:rPr lang="en-US" sz="2400" dirty="0" smtClean="0"/>
              <a:t>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81000" y="228600"/>
            <a:ext cx="8305800" cy="1066800"/>
          </a:xfrm>
        </p:spPr>
        <p:txBody>
          <a:bodyPr>
            <a:normAutofit fontScale="90000"/>
          </a:bodyPr>
          <a:lstStyle/>
          <a:p>
            <a:pPr algn="ctr" eaLnBrk="1" hangingPunct="1"/>
            <a:r>
              <a:rPr lang="en-US" sz="3600" b="1" u="sng" dirty="0" smtClean="0"/>
              <a:t>Powers &amp; Functions of FMU</a:t>
            </a:r>
            <a:br>
              <a:rPr lang="en-US" sz="3600" b="1" u="sng" dirty="0" smtClean="0"/>
            </a:br>
            <a:r>
              <a:rPr lang="en-US" sz="3600" b="1" u="sng" dirty="0" smtClean="0"/>
              <a:t>(Core Functions)</a:t>
            </a:r>
          </a:p>
        </p:txBody>
      </p:sp>
      <p:sp>
        <p:nvSpPr>
          <p:cNvPr id="4" name="Footer Placeholder 3"/>
          <p:cNvSpPr>
            <a:spLocks noGrp="1"/>
          </p:cNvSpPr>
          <p:nvPr>
            <p:ph type="ftr" sz="quarter" idx="11"/>
          </p:nvPr>
        </p:nvSpPr>
        <p:spPr/>
        <p:txBody>
          <a:bodyPr/>
          <a:lstStyle/>
          <a:p>
            <a:pPr algn="ctr">
              <a:defRPr/>
            </a:pPr>
            <a:r>
              <a:rPr lang="en-US" smtClean="0"/>
              <a:t>Financial Monitoring Unit (FMU)</a:t>
            </a:r>
            <a:endParaRPr lang="en-US" dirty="0"/>
          </a:p>
        </p:txBody>
      </p:sp>
      <p:sp>
        <p:nvSpPr>
          <p:cNvPr id="8195" name="Content Placeholder 2"/>
          <p:cNvSpPr>
            <a:spLocks noGrp="1"/>
          </p:cNvSpPr>
          <p:nvPr>
            <p:ph sz="quarter" idx="1"/>
          </p:nvPr>
        </p:nvSpPr>
        <p:spPr>
          <a:xfrm>
            <a:off x="457200" y="1600200"/>
            <a:ext cx="8229600" cy="5029200"/>
          </a:xfrm>
        </p:spPr>
        <p:txBody>
          <a:bodyPr>
            <a:normAutofit/>
          </a:bodyPr>
          <a:lstStyle/>
          <a:p>
            <a:pPr algn="just" eaLnBrk="1" hangingPunct="1"/>
            <a:r>
              <a:rPr lang="en-US" sz="2400" dirty="0" smtClean="0"/>
              <a:t>To receive Suspicious Transaction Reports (STRs) and Currency Transactions Reports (CTRs) from reporting entities.</a:t>
            </a:r>
          </a:p>
          <a:p>
            <a:pPr algn="just" eaLnBrk="1" hangingPunct="1"/>
            <a:r>
              <a:rPr lang="en-US" sz="2400" dirty="0" smtClean="0"/>
              <a:t>To analyze STRs and CTRs and to seek additional information in this respect.</a:t>
            </a:r>
          </a:p>
          <a:p>
            <a:pPr algn="just" eaLnBrk="1" hangingPunct="1"/>
            <a:r>
              <a:rPr lang="en-US" sz="2400" dirty="0" smtClean="0"/>
              <a:t>To disseminate STRs to Regulatory Authorities and Law Enforcement Agencies wherever there is an element of Money Laundering or Terrorist Financing.</a:t>
            </a:r>
          </a:p>
          <a:p>
            <a:pPr algn="just" eaLnBrk="1" hangingPunct="1"/>
            <a:r>
              <a:rPr lang="en-US" sz="2400" dirty="0" smtClean="0"/>
              <a:t>To maintain database of STRs and CTRs and related information.</a:t>
            </a:r>
          </a:p>
          <a:p>
            <a:pPr algn="just" eaLnBrk="1" hangingPunct="1"/>
            <a:r>
              <a:rPr lang="en-US" sz="2400" dirty="0" smtClean="0"/>
              <a:t>DG-FMU may order to freeze assets which are reasonably believed to be involved in money laundering or financing of terrorism for a maximum period of fifteen days.</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304800" y="0"/>
            <a:ext cx="8305800" cy="1066800"/>
          </a:xfrm>
        </p:spPr>
        <p:txBody>
          <a:bodyPr>
            <a:normAutofit fontScale="90000"/>
          </a:bodyPr>
          <a:lstStyle/>
          <a:p>
            <a:pPr algn="ctr" eaLnBrk="1" hangingPunct="1"/>
            <a:r>
              <a:rPr lang="en-US" sz="3600" b="1" u="sng" smtClean="0"/>
              <a:t>Powers &amp; Functions of FMU</a:t>
            </a:r>
            <a:br>
              <a:rPr lang="en-US" sz="3600" b="1" u="sng" smtClean="0"/>
            </a:br>
            <a:r>
              <a:rPr lang="en-US" sz="3600" b="1" u="sng" smtClean="0"/>
              <a:t>(General Functions)</a:t>
            </a:r>
          </a:p>
        </p:txBody>
      </p:sp>
      <p:sp>
        <p:nvSpPr>
          <p:cNvPr id="5" name="Footer Placeholder 4"/>
          <p:cNvSpPr>
            <a:spLocks noGrp="1"/>
          </p:cNvSpPr>
          <p:nvPr>
            <p:ph type="ftr" sz="quarter" idx="11"/>
          </p:nvPr>
        </p:nvSpPr>
        <p:spPr/>
        <p:txBody>
          <a:bodyPr/>
          <a:lstStyle/>
          <a:p>
            <a:pPr>
              <a:defRPr/>
            </a:pPr>
            <a:r>
              <a:rPr lang="en-US" smtClean="0"/>
              <a:t>Financial Monitoring Unit (FMU)</a:t>
            </a:r>
            <a:endParaRPr lang="en-US"/>
          </a:p>
        </p:txBody>
      </p:sp>
      <p:sp>
        <p:nvSpPr>
          <p:cNvPr id="9218" name="Content Placeholder 2"/>
          <p:cNvSpPr>
            <a:spLocks noGrp="1"/>
          </p:cNvSpPr>
          <p:nvPr>
            <p:ph sz="quarter" idx="1"/>
          </p:nvPr>
        </p:nvSpPr>
        <p:spPr>
          <a:xfrm>
            <a:off x="457200" y="1371600"/>
            <a:ext cx="8229600" cy="5257800"/>
          </a:xfrm>
        </p:spPr>
        <p:txBody>
          <a:bodyPr>
            <a:normAutofit/>
          </a:bodyPr>
          <a:lstStyle/>
          <a:p>
            <a:pPr algn="just" eaLnBrk="1" hangingPunct="1"/>
            <a:r>
              <a:rPr lang="en-US" sz="2400" dirty="0" smtClean="0"/>
              <a:t>To cooperate with Financial Intelligence Units of other countries.</a:t>
            </a:r>
          </a:p>
          <a:p>
            <a:pPr algn="just" eaLnBrk="1" hangingPunct="1">
              <a:buNone/>
            </a:pPr>
            <a:endParaRPr lang="en-US" sz="2400" dirty="0" smtClean="0"/>
          </a:p>
          <a:p>
            <a:pPr>
              <a:lnSpc>
                <a:spcPct val="80000"/>
              </a:lnSpc>
            </a:pPr>
            <a:r>
              <a:rPr lang="en-US" sz="2400" dirty="0" smtClean="0"/>
              <a:t>Represent Pakistan on regional / international forums.</a:t>
            </a:r>
          </a:p>
          <a:p>
            <a:pPr algn="just" eaLnBrk="1" hangingPunct="1"/>
            <a:endParaRPr lang="en-US" sz="2400" dirty="0" smtClean="0"/>
          </a:p>
          <a:p>
            <a:pPr algn="just" eaLnBrk="1" hangingPunct="1"/>
            <a:r>
              <a:rPr lang="en-US" sz="2400" dirty="0" smtClean="0"/>
              <a:t>Provide recommendations to the regulatory authorities relating to issuance of regulations in the context of AML/CFT.</a:t>
            </a:r>
          </a:p>
          <a:p>
            <a:pPr algn="just" eaLnBrk="1" hangingPunct="1"/>
            <a:endParaRPr lang="en-US" sz="2400" dirty="0" smtClean="0"/>
          </a:p>
          <a:p>
            <a:pPr algn="just"/>
            <a:r>
              <a:rPr lang="en-US" sz="2400" dirty="0" smtClean="0"/>
              <a:t>To frame regulations in consultation with regulators for ensuring STRs/CTRs.</a:t>
            </a:r>
          </a:p>
          <a:p>
            <a:pPr algn="just" eaLnBrk="1" hangingPunct="1">
              <a:buFont typeface="Wingdings 2" pitchFamily="18" charset="2"/>
              <a:buNone/>
            </a:pPr>
            <a:r>
              <a:rPr lang="en-US" dirty="0" smtClean="0"/>
              <a:t> </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 name="Footer Placeholder 4"/>
          <p:cNvSpPr>
            <a:spLocks noGrp="1"/>
          </p:cNvSpPr>
          <p:nvPr>
            <p:ph type="ftr" sz="quarter" idx="11"/>
          </p:nvPr>
        </p:nvSpPr>
        <p:spPr>
          <a:xfrm>
            <a:off x="2590800" y="6172200"/>
            <a:ext cx="3962400" cy="457200"/>
          </a:xfrm>
          <a:prstGeom prst="rect">
            <a:avLst/>
          </a:prstGeom>
        </p:spPr>
        <p:txBody>
          <a:bodyPr/>
          <a:lstStyle/>
          <a:p>
            <a:pPr algn="ctr">
              <a:defRPr/>
            </a:pPr>
            <a:r>
              <a:rPr lang="en-US" dirty="0" smtClean="0"/>
              <a:t>Financial Monitoring Unit (FMU)</a:t>
            </a:r>
            <a:endParaRPr lang="en-US" dirty="0"/>
          </a:p>
        </p:txBody>
      </p:sp>
      <p:sp>
        <p:nvSpPr>
          <p:cNvPr id="29698" name="Rectangle 2"/>
          <p:cNvSpPr>
            <a:spLocks noGrp="1" noChangeArrowheads="1"/>
          </p:cNvSpPr>
          <p:nvPr>
            <p:ph type="ctrTitle" idx="4294967295"/>
          </p:nvPr>
        </p:nvSpPr>
        <p:spPr>
          <a:xfrm>
            <a:off x="228600" y="217488"/>
            <a:ext cx="8915400" cy="727075"/>
          </a:xfrm>
        </p:spPr>
        <p:txBody>
          <a:bodyPr anchor="b" anchorCtr="1">
            <a:normAutofit/>
          </a:bodyPr>
          <a:lstStyle/>
          <a:p>
            <a:pPr eaLnBrk="0" fontAlgn="base" hangingPunct="0">
              <a:lnSpc>
                <a:spcPct val="80000"/>
              </a:lnSpc>
              <a:spcAft>
                <a:spcPct val="0"/>
              </a:spcAft>
              <a:defRPr/>
            </a:pPr>
            <a:r>
              <a:rPr lang="en-US" sz="3600" u="sng" dirty="0"/>
              <a:t>FMU Core Functions</a:t>
            </a:r>
          </a:p>
        </p:txBody>
      </p:sp>
      <p:sp>
        <p:nvSpPr>
          <p:cNvPr id="19459" name="Oval 3"/>
          <p:cNvSpPr>
            <a:spLocks noChangeArrowheads="1"/>
          </p:cNvSpPr>
          <p:nvPr/>
        </p:nvSpPr>
        <p:spPr bwMode="auto">
          <a:xfrm>
            <a:off x="3275013" y="3017838"/>
            <a:ext cx="2590800" cy="1239837"/>
          </a:xfrm>
          <a:prstGeom prst="ellipse">
            <a:avLst/>
          </a:prstGeom>
          <a:solidFill>
            <a:schemeClr val="accent3">
              <a:lumMod val="60000"/>
              <a:lumOff val="40000"/>
            </a:schemeClr>
          </a:solidFill>
          <a:ln w="28575">
            <a:solidFill>
              <a:srgbClr val="FF0000"/>
            </a:solidFill>
            <a:round/>
            <a:headEnd/>
            <a:tailEnd/>
          </a:ln>
        </p:spPr>
        <p:txBody>
          <a:bodyPr anchor="ctr"/>
          <a:lstStyle/>
          <a:p>
            <a:pPr algn="ctr" eaLnBrk="0" hangingPunct="0"/>
            <a:r>
              <a:rPr lang="en-US" sz="2000" b="1"/>
              <a:t>FMU</a:t>
            </a:r>
            <a:endParaRPr lang="en-US"/>
          </a:p>
        </p:txBody>
      </p:sp>
      <p:grpSp>
        <p:nvGrpSpPr>
          <p:cNvPr id="2" name="Group 17"/>
          <p:cNvGrpSpPr>
            <a:grpSpLocks/>
          </p:cNvGrpSpPr>
          <p:nvPr/>
        </p:nvGrpSpPr>
        <p:grpSpPr bwMode="auto">
          <a:xfrm>
            <a:off x="3743325" y="4400550"/>
            <a:ext cx="1727200" cy="1585913"/>
            <a:chOff x="2336" y="2749"/>
            <a:chExt cx="1088" cy="553"/>
          </a:xfrm>
          <a:solidFill>
            <a:schemeClr val="tx2">
              <a:lumMod val="60000"/>
              <a:lumOff val="40000"/>
            </a:schemeClr>
          </a:solidFill>
        </p:grpSpPr>
        <p:sp>
          <p:nvSpPr>
            <p:cNvPr id="19475" name="Line 18"/>
            <p:cNvSpPr>
              <a:spLocks noChangeShapeType="1"/>
            </p:cNvSpPr>
            <p:nvPr/>
          </p:nvSpPr>
          <p:spPr bwMode="auto">
            <a:xfrm>
              <a:off x="2659" y="2749"/>
              <a:ext cx="0" cy="272"/>
            </a:xfrm>
            <a:prstGeom prst="line">
              <a:avLst/>
            </a:prstGeom>
            <a:grpFill/>
            <a:ln w="9525">
              <a:solidFill>
                <a:schemeClr val="tx1"/>
              </a:solidFill>
              <a:round/>
              <a:headEnd/>
              <a:tailEnd type="triangle" w="med" len="med"/>
            </a:ln>
          </p:spPr>
          <p:txBody>
            <a:bodyPr/>
            <a:lstStyle/>
            <a:p>
              <a:endParaRPr lang="en-US"/>
            </a:p>
          </p:txBody>
        </p:sp>
        <p:sp>
          <p:nvSpPr>
            <p:cNvPr id="19476" name="Line 19"/>
            <p:cNvSpPr>
              <a:spLocks noChangeShapeType="1"/>
            </p:cNvSpPr>
            <p:nvPr/>
          </p:nvSpPr>
          <p:spPr bwMode="auto">
            <a:xfrm flipH="1" flipV="1">
              <a:off x="3107" y="2749"/>
              <a:ext cx="0" cy="273"/>
            </a:xfrm>
            <a:prstGeom prst="line">
              <a:avLst/>
            </a:prstGeom>
            <a:grpFill/>
            <a:ln w="9525">
              <a:solidFill>
                <a:schemeClr val="tx1"/>
              </a:solidFill>
              <a:round/>
              <a:headEnd/>
              <a:tailEnd type="triangle" w="med" len="med"/>
            </a:ln>
          </p:spPr>
          <p:txBody>
            <a:bodyPr/>
            <a:lstStyle/>
            <a:p>
              <a:endParaRPr lang="en-US"/>
            </a:p>
          </p:txBody>
        </p:sp>
        <p:sp>
          <p:nvSpPr>
            <p:cNvPr id="19477" name="Rectangle 20"/>
            <p:cNvSpPr>
              <a:spLocks noChangeArrowheads="1"/>
            </p:cNvSpPr>
            <p:nvPr/>
          </p:nvSpPr>
          <p:spPr bwMode="auto">
            <a:xfrm>
              <a:off x="2336" y="3038"/>
              <a:ext cx="1088" cy="264"/>
            </a:xfrm>
            <a:prstGeom prst="rect">
              <a:avLst/>
            </a:prstGeom>
            <a:grpFill/>
            <a:ln w="9525" algn="ctr">
              <a:solidFill>
                <a:srgbClr val="FF0000"/>
              </a:solidFill>
              <a:miter lim="800000"/>
              <a:headEnd/>
              <a:tailEnd/>
            </a:ln>
          </p:spPr>
          <p:txBody>
            <a:bodyPr anchor="ctr"/>
            <a:lstStyle/>
            <a:p>
              <a:pPr algn="ctr" eaLnBrk="0" hangingPunct="0"/>
              <a:r>
                <a:rPr lang="en-US" sz="1200" b="1" dirty="0" smtClean="0"/>
                <a:t>Reporting Entities / Persons</a:t>
              </a:r>
              <a:endParaRPr lang="en-US" sz="1200" b="1" dirty="0"/>
            </a:p>
          </p:txBody>
        </p:sp>
      </p:grpSp>
      <p:sp>
        <p:nvSpPr>
          <p:cNvPr id="19461" name="Rectangle 92"/>
          <p:cNvSpPr>
            <a:spLocks noChangeArrowheads="1"/>
          </p:cNvSpPr>
          <p:nvPr/>
        </p:nvSpPr>
        <p:spPr bwMode="auto">
          <a:xfrm>
            <a:off x="287338" y="2600325"/>
            <a:ext cx="1727200" cy="549275"/>
          </a:xfrm>
          <a:prstGeom prst="rect">
            <a:avLst/>
          </a:prstGeom>
          <a:solidFill>
            <a:schemeClr val="tx2">
              <a:lumMod val="60000"/>
              <a:lumOff val="40000"/>
            </a:schemeClr>
          </a:solidFill>
          <a:ln w="9525" algn="ctr">
            <a:solidFill>
              <a:srgbClr val="FF0000"/>
            </a:solidFill>
            <a:miter lim="800000"/>
            <a:headEnd/>
            <a:tailEnd/>
          </a:ln>
        </p:spPr>
        <p:txBody>
          <a:bodyPr anchor="ctr"/>
          <a:lstStyle/>
          <a:p>
            <a:pPr algn="ctr" eaLnBrk="0" hangingPunct="0"/>
            <a:r>
              <a:rPr lang="en-US" sz="1200" b="1" dirty="0" smtClean="0"/>
              <a:t>Reporting Entities</a:t>
            </a:r>
            <a:endParaRPr lang="en-US" dirty="0"/>
          </a:p>
        </p:txBody>
      </p:sp>
      <p:sp>
        <p:nvSpPr>
          <p:cNvPr id="19463" name="AutoShape 79"/>
          <p:cNvSpPr>
            <a:spLocks noChangeArrowheads="1"/>
          </p:cNvSpPr>
          <p:nvPr/>
        </p:nvSpPr>
        <p:spPr bwMode="auto">
          <a:xfrm rot="2034749">
            <a:off x="2441575" y="3146425"/>
            <a:ext cx="649288" cy="71438"/>
          </a:xfrm>
          <a:prstGeom prst="rightArrow">
            <a:avLst>
              <a:gd name="adj1" fmla="val 50000"/>
              <a:gd name="adj2" fmla="val 105321"/>
            </a:avLst>
          </a:prstGeom>
          <a:solidFill>
            <a:srgbClr val="FFFF00"/>
          </a:solidFill>
          <a:ln w="9525">
            <a:solidFill>
              <a:srgbClr val="FF0000"/>
            </a:solidFill>
            <a:miter lim="800000"/>
            <a:headEnd/>
            <a:tailEnd/>
          </a:ln>
        </p:spPr>
        <p:txBody>
          <a:bodyPr/>
          <a:lstStyle/>
          <a:p>
            <a:pPr algn="r" eaLnBrk="0" hangingPunct="0"/>
            <a:endParaRPr lang="en-US"/>
          </a:p>
        </p:txBody>
      </p:sp>
      <p:sp>
        <p:nvSpPr>
          <p:cNvPr id="19464" name="Rectangle 92"/>
          <p:cNvSpPr>
            <a:spLocks noChangeArrowheads="1"/>
          </p:cNvSpPr>
          <p:nvPr/>
        </p:nvSpPr>
        <p:spPr bwMode="auto">
          <a:xfrm>
            <a:off x="336492" y="4076700"/>
            <a:ext cx="1727200" cy="549275"/>
          </a:xfrm>
          <a:prstGeom prst="rect">
            <a:avLst/>
          </a:prstGeom>
          <a:solidFill>
            <a:schemeClr val="tx2">
              <a:lumMod val="60000"/>
              <a:lumOff val="40000"/>
            </a:schemeClr>
          </a:solidFill>
          <a:ln w="9525" algn="ctr">
            <a:solidFill>
              <a:srgbClr val="FF0000"/>
            </a:solidFill>
            <a:miter lim="800000"/>
            <a:headEnd/>
            <a:tailEnd/>
          </a:ln>
        </p:spPr>
        <p:txBody>
          <a:bodyPr anchor="ctr"/>
          <a:lstStyle/>
          <a:p>
            <a:pPr algn="ctr" eaLnBrk="0" hangingPunct="0"/>
            <a:r>
              <a:rPr lang="en-US" sz="1200" b="1" dirty="0"/>
              <a:t>Other Authorities</a:t>
            </a:r>
            <a:endParaRPr lang="en-US" dirty="0"/>
          </a:p>
        </p:txBody>
      </p:sp>
      <p:sp>
        <p:nvSpPr>
          <p:cNvPr id="19465" name="AutoShape 79"/>
          <p:cNvSpPr>
            <a:spLocks noChangeArrowheads="1"/>
          </p:cNvSpPr>
          <p:nvPr/>
        </p:nvSpPr>
        <p:spPr bwMode="auto">
          <a:xfrm rot="-2282654">
            <a:off x="2509838" y="3944938"/>
            <a:ext cx="647700" cy="71437"/>
          </a:xfrm>
          <a:prstGeom prst="rightArrow">
            <a:avLst>
              <a:gd name="adj1" fmla="val 50000"/>
              <a:gd name="adj2" fmla="val 105065"/>
            </a:avLst>
          </a:prstGeom>
          <a:solidFill>
            <a:srgbClr val="FFFF00"/>
          </a:solidFill>
          <a:ln w="9525">
            <a:solidFill>
              <a:srgbClr val="FF0000"/>
            </a:solidFill>
            <a:miter lim="800000"/>
            <a:headEnd/>
            <a:tailEnd/>
          </a:ln>
        </p:spPr>
        <p:txBody>
          <a:bodyPr/>
          <a:lstStyle/>
          <a:p>
            <a:pPr algn="r" eaLnBrk="0" hangingPunct="0"/>
            <a:endParaRPr lang="en-US"/>
          </a:p>
        </p:txBody>
      </p:sp>
      <p:sp>
        <p:nvSpPr>
          <p:cNvPr id="19466" name="Rectangle 92"/>
          <p:cNvSpPr>
            <a:spLocks noChangeArrowheads="1"/>
          </p:cNvSpPr>
          <p:nvPr/>
        </p:nvSpPr>
        <p:spPr bwMode="auto">
          <a:xfrm>
            <a:off x="6732588" y="2708275"/>
            <a:ext cx="1727200" cy="549275"/>
          </a:xfrm>
          <a:prstGeom prst="rect">
            <a:avLst/>
          </a:prstGeom>
          <a:solidFill>
            <a:schemeClr val="tx2">
              <a:lumMod val="60000"/>
              <a:lumOff val="40000"/>
            </a:schemeClr>
          </a:solidFill>
          <a:ln w="9525" algn="ctr">
            <a:solidFill>
              <a:srgbClr val="FF0000"/>
            </a:solidFill>
            <a:miter lim="800000"/>
            <a:headEnd/>
            <a:tailEnd/>
          </a:ln>
        </p:spPr>
        <p:txBody>
          <a:bodyPr anchor="ctr"/>
          <a:lstStyle/>
          <a:p>
            <a:pPr algn="ctr" eaLnBrk="0" hangingPunct="0"/>
            <a:r>
              <a:rPr lang="en-US" sz="1200" b="1" dirty="0"/>
              <a:t>Law Enforcement Agencies</a:t>
            </a:r>
            <a:endParaRPr lang="en-US" dirty="0"/>
          </a:p>
        </p:txBody>
      </p:sp>
      <p:sp>
        <p:nvSpPr>
          <p:cNvPr id="19467" name="Rectangle 92"/>
          <p:cNvSpPr>
            <a:spLocks noChangeArrowheads="1"/>
          </p:cNvSpPr>
          <p:nvPr/>
        </p:nvSpPr>
        <p:spPr bwMode="auto">
          <a:xfrm>
            <a:off x="6715178" y="4257675"/>
            <a:ext cx="1727200" cy="549275"/>
          </a:xfrm>
          <a:prstGeom prst="rect">
            <a:avLst/>
          </a:prstGeom>
          <a:solidFill>
            <a:schemeClr val="tx2">
              <a:lumMod val="60000"/>
              <a:lumOff val="40000"/>
            </a:schemeClr>
          </a:solidFill>
          <a:ln w="9525" algn="ctr">
            <a:solidFill>
              <a:srgbClr val="FF0000"/>
            </a:solidFill>
            <a:miter lim="800000"/>
            <a:headEnd/>
            <a:tailEnd/>
          </a:ln>
        </p:spPr>
        <p:txBody>
          <a:bodyPr anchor="ctr"/>
          <a:lstStyle/>
          <a:p>
            <a:pPr algn="ctr" eaLnBrk="0" hangingPunct="0"/>
            <a:r>
              <a:rPr lang="en-US" sz="1200" b="1" dirty="0"/>
              <a:t>Regulatory Bodies</a:t>
            </a:r>
            <a:endParaRPr lang="en-US" dirty="0"/>
          </a:p>
        </p:txBody>
      </p:sp>
      <p:sp>
        <p:nvSpPr>
          <p:cNvPr id="19468" name="AutoShape 79"/>
          <p:cNvSpPr>
            <a:spLocks noChangeArrowheads="1"/>
          </p:cNvSpPr>
          <p:nvPr/>
        </p:nvSpPr>
        <p:spPr bwMode="auto">
          <a:xfrm rot="-2282654">
            <a:off x="6000750" y="3081338"/>
            <a:ext cx="649288" cy="71437"/>
          </a:xfrm>
          <a:prstGeom prst="rightArrow">
            <a:avLst>
              <a:gd name="adj1" fmla="val 50000"/>
              <a:gd name="adj2" fmla="val 105323"/>
            </a:avLst>
          </a:prstGeom>
          <a:solidFill>
            <a:srgbClr val="FFFF00"/>
          </a:solidFill>
          <a:ln w="9525">
            <a:solidFill>
              <a:srgbClr val="FF0000"/>
            </a:solidFill>
            <a:miter lim="800000"/>
            <a:headEnd/>
            <a:tailEnd/>
          </a:ln>
        </p:spPr>
        <p:txBody>
          <a:bodyPr/>
          <a:lstStyle/>
          <a:p>
            <a:pPr algn="r" eaLnBrk="0" hangingPunct="0"/>
            <a:endParaRPr lang="en-US"/>
          </a:p>
        </p:txBody>
      </p:sp>
      <p:sp>
        <p:nvSpPr>
          <p:cNvPr id="19469" name="AutoShape 79"/>
          <p:cNvSpPr>
            <a:spLocks noChangeArrowheads="1"/>
          </p:cNvSpPr>
          <p:nvPr/>
        </p:nvSpPr>
        <p:spPr bwMode="auto">
          <a:xfrm rot="2034749">
            <a:off x="5976938" y="4000500"/>
            <a:ext cx="647700" cy="71438"/>
          </a:xfrm>
          <a:prstGeom prst="rightArrow">
            <a:avLst>
              <a:gd name="adj1" fmla="val 50000"/>
              <a:gd name="adj2" fmla="val 105063"/>
            </a:avLst>
          </a:prstGeom>
          <a:solidFill>
            <a:srgbClr val="FFFF00"/>
          </a:solidFill>
          <a:ln w="9525">
            <a:solidFill>
              <a:srgbClr val="FF0000"/>
            </a:solidFill>
            <a:miter lim="800000"/>
            <a:headEnd/>
            <a:tailEnd/>
          </a:ln>
        </p:spPr>
        <p:txBody>
          <a:bodyPr/>
          <a:lstStyle/>
          <a:p>
            <a:pPr algn="r" eaLnBrk="0" hangingPunct="0"/>
            <a:endParaRPr lang="en-US"/>
          </a:p>
        </p:txBody>
      </p:sp>
      <p:grpSp>
        <p:nvGrpSpPr>
          <p:cNvPr id="3" name="Group 17"/>
          <p:cNvGrpSpPr>
            <a:grpSpLocks/>
          </p:cNvGrpSpPr>
          <p:nvPr/>
        </p:nvGrpSpPr>
        <p:grpSpPr bwMode="auto">
          <a:xfrm>
            <a:off x="3743325" y="1701800"/>
            <a:ext cx="1727200" cy="1300163"/>
            <a:chOff x="2336" y="2930"/>
            <a:chExt cx="1088" cy="652"/>
          </a:xfrm>
        </p:grpSpPr>
        <p:sp>
          <p:nvSpPr>
            <p:cNvPr id="19472" name="Line 18"/>
            <p:cNvSpPr>
              <a:spLocks noChangeShapeType="1"/>
            </p:cNvSpPr>
            <p:nvPr/>
          </p:nvSpPr>
          <p:spPr bwMode="auto">
            <a:xfrm>
              <a:off x="2608" y="3291"/>
              <a:ext cx="0" cy="272"/>
            </a:xfrm>
            <a:prstGeom prst="line">
              <a:avLst/>
            </a:prstGeom>
            <a:noFill/>
            <a:ln w="9525">
              <a:solidFill>
                <a:schemeClr val="tx1"/>
              </a:solidFill>
              <a:round/>
              <a:headEnd/>
              <a:tailEnd type="triangle" w="med" len="med"/>
            </a:ln>
          </p:spPr>
          <p:txBody>
            <a:bodyPr/>
            <a:lstStyle/>
            <a:p>
              <a:endParaRPr lang="en-US"/>
            </a:p>
          </p:txBody>
        </p:sp>
        <p:sp>
          <p:nvSpPr>
            <p:cNvPr id="19473" name="Line 19"/>
            <p:cNvSpPr>
              <a:spLocks noChangeShapeType="1"/>
            </p:cNvSpPr>
            <p:nvPr/>
          </p:nvSpPr>
          <p:spPr bwMode="auto">
            <a:xfrm flipH="1" flipV="1">
              <a:off x="3062" y="3309"/>
              <a:ext cx="0" cy="273"/>
            </a:xfrm>
            <a:prstGeom prst="line">
              <a:avLst/>
            </a:prstGeom>
            <a:noFill/>
            <a:ln w="9525">
              <a:solidFill>
                <a:schemeClr val="tx1"/>
              </a:solidFill>
              <a:round/>
              <a:headEnd/>
              <a:tailEnd type="triangle" w="med" len="med"/>
            </a:ln>
          </p:spPr>
          <p:txBody>
            <a:bodyPr/>
            <a:lstStyle/>
            <a:p>
              <a:endParaRPr lang="en-US"/>
            </a:p>
          </p:txBody>
        </p:sp>
        <p:sp>
          <p:nvSpPr>
            <p:cNvPr id="19474" name="Rectangle 20"/>
            <p:cNvSpPr>
              <a:spLocks noChangeArrowheads="1"/>
            </p:cNvSpPr>
            <p:nvPr/>
          </p:nvSpPr>
          <p:spPr bwMode="auto">
            <a:xfrm>
              <a:off x="2336" y="2930"/>
              <a:ext cx="1088" cy="343"/>
            </a:xfrm>
            <a:prstGeom prst="rect">
              <a:avLst/>
            </a:prstGeom>
            <a:solidFill>
              <a:schemeClr val="tx2">
                <a:lumMod val="40000"/>
                <a:lumOff val="60000"/>
              </a:schemeClr>
            </a:solidFill>
            <a:ln w="9525" algn="ctr">
              <a:solidFill>
                <a:srgbClr val="FF0000"/>
              </a:solidFill>
              <a:miter lim="800000"/>
              <a:headEnd/>
              <a:tailEnd/>
            </a:ln>
          </p:spPr>
          <p:txBody>
            <a:bodyPr anchor="ctr"/>
            <a:lstStyle/>
            <a:p>
              <a:pPr algn="ctr" eaLnBrk="0" hangingPunct="0"/>
              <a:r>
                <a:rPr lang="en-US" sz="1200" b="1" dirty="0"/>
                <a:t>Internal &amp; External Databases</a:t>
              </a:r>
            </a:p>
          </p:txBody>
        </p:sp>
      </p:grpSp>
      <p:sp>
        <p:nvSpPr>
          <p:cNvPr id="19471" name="Rectangle 52"/>
          <p:cNvSpPr>
            <a:spLocks noChangeArrowheads="1"/>
          </p:cNvSpPr>
          <p:nvPr/>
        </p:nvSpPr>
        <p:spPr bwMode="auto">
          <a:xfrm>
            <a:off x="4967288" y="4221163"/>
            <a:ext cx="1270000" cy="830262"/>
          </a:xfrm>
          <a:prstGeom prst="rect">
            <a:avLst/>
          </a:prstGeom>
          <a:noFill/>
          <a:ln w="9525">
            <a:noFill/>
            <a:miter lim="800000"/>
            <a:headEnd/>
            <a:tailEnd/>
          </a:ln>
        </p:spPr>
        <p:txBody>
          <a:bodyPr>
            <a:spAutoFit/>
          </a:bodyPr>
          <a:lstStyle/>
          <a:p>
            <a:pPr algn="ctr" eaLnBrk="0" hangingPunct="0"/>
            <a:r>
              <a:rPr lang="en-US" sz="1200" b="1"/>
              <a:t>Information Collection During Analysis</a:t>
            </a:r>
          </a:p>
        </p:txBody>
      </p:sp>
      <p:cxnSp>
        <p:nvCxnSpPr>
          <p:cNvPr id="25" name="Straight Connector 24"/>
          <p:cNvCxnSpPr/>
          <p:nvPr/>
        </p:nvCxnSpPr>
        <p:spPr>
          <a:xfrm rot="16200000" flipH="1">
            <a:off x="354747" y="3629821"/>
            <a:ext cx="4929257"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3786970" y="3629822"/>
            <a:ext cx="4929257" cy="1"/>
          </a:xfrm>
          <a:prstGeom prst="line">
            <a:avLst/>
          </a:prstGeom>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6908832" y="982630"/>
            <a:ext cx="1701768" cy="4381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Dissemination</a:t>
            </a:r>
            <a:endParaRPr lang="en-US" dirty="0"/>
          </a:p>
        </p:txBody>
      </p:sp>
      <p:sp>
        <p:nvSpPr>
          <p:cNvPr id="31" name="Rectangle 30"/>
          <p:cNvSpPr/>
          <p:nvPr/>
        </p:nvSpPr>
        <p:spPr>
          <a:xfrm>
            <a:off x="3878253" y="982629"/>
            <a:ext cx="1533546" cy="4381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Analysis</a:t>
            </a:r>
            <a:endParaRPr lang="en-US" dirty="0"/>
          </a:p>
        </p:txBody>
      </p:sp>
      <p:sp>
        <p:nvSpPr>
          <p:cNvPr id="32" name="Rectangle 31"/>
          <p:cNvSpPr/>
          <p:nvPr/>
        </p:nvSpPr>
        <p:spPr>
          <a:xfrm>
            <a:off x="628596" y="946116"/>
            <a:ext cx="1533546" cy="4381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Receipt</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normAutofit fontScale="90000"/>
          </a:bodyPr>
          <a:lstStyle/>
          <a:p>
            <a:pPr algn="ctr"/>
            <a:r>
              <a:rPr lang="en-US" dirty="0" err="1" smtClean="0"/>
              <a:t>Organogram</a:t>
            </a:r>
            <a:r>
              <a:rPr lang="en-US" dirty="0" smtClean="0"/>
              <a:t> of Financial Monitoring Unit</a:t>
            </a:r>
          </a:p>
        </p:txBody>
      </p:sp>
      <p:sp>
        <p:nvSpPr>
          <p:cNvPr id="4" name="Footer Placeholder 3"/>
          <p:cNvSpPr>
            <a:spLocks noGrp="1"/>
          </p:cNvSpPr>
          <p:nvPr>
            <p:ph type="ftr" sz="quarter" idx="11"/>
          </p:nvPr>
        </p:nvSpPr>
        <p:spPr/>
        <p:txBody>
          <a:bodyPr/>
          <a:lstStyle/>
          <a:p>
            <a:pPr>
              <a:defRPr/>
            </a:pPr>
            <a:r>
              <a:rPr lang="en-US" smtClean="0"/>
              <a:t>Financial Monitoring Unit (FMU)</a:t>
            </a:r>
            <a:endParaRPr lang="en-US"/>
          </a:p>
        </p:txBody>
      </p:sp>
      <p:graphicFrame>
        <p:nvGraphicFramePr>
          <p:cNvPr id="5" name="Content Placeholder 4"/>
          <p:cNvGraphicFramePr>
            <a:graphicFrameLocks noGrp="1"/>
          </p:cNvGraphicFramePr>
          <p:nvPr>
            <p:ph sz="quarter" idx="1"/>
          </p:nvPr>
        </p:nvGraphicFramePr>
        <p:xfrm>
          <a:off x="457200" y="1371600"/>
          <a:ext cx="82296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382000" cy="1543050"/>
          </a:xfrm>
        </p:spPr>
        <p:txBody>
          <a:bodyPr/>
          <a:lstStyle/>
          <a:p>
            <a:r>
              <a:rPr lang="en-US" b="1" dirty="0" smtClean="0"/>
              <a:t>Strategy and Policy Division</a:t>
            </a:r>
            <a:r>
              <a:rPr lang="en-US" dirty="0" smtClean="0"/>
              <a:t/>
            </a:r>
            <a:br>
              <a:rPr lang="en-US" dirty="0" smtClean="0"/>
            </a:br>
            <a:endParaRPr lang="en-US" dirty="0"/>
          </a:p>
        </p:txBody>
      </p:sp>
      <p:sp>
        <p:nvSpPr>
          <p:cNvPr id="4" name="Footer Placeholder 3"/>
          <p:cNvSpPr>
            <a:spLocks noGrp="1"/>
          </p:cNvSpPr>
          <p:nvPr>
            <p:ph type="ftr" sz="quarter" idx="11"/>
          </p:nvPr>
        </p:nvSpPr>
        <p:spPr/>
        <p:txBody>
          <a:bodyPr/>
          <a:lstStyle/>
          <a:p>
            <a:pPr>
              <a:defRPr/>
            </a:pPr>
            <a:r>
              <a:rPr lang="en-US" smtClean="0"/>
              <a:t>Financial Monitoring Unit (FMU)</a:t>
            </a:r>
            <a:endParaRPr lang="en-US"/>
          </a:p>
        </p:txBody>
      </p:sp>
      <p:sp>
        <p:nvSpPr>
          <p:cNvPr id="3" name="Content Placeholder 2"/>
          <p:cNvSpPr>
            <a:spLocks noGrp="1"/>
          </p:cNvSpPr>
          <p:nvPr>
            <p:ph sz="quarter" idx="1"/>
          </p:nvPr>
        </p:nvSpPr>
        <p:spPr/>
        <p:txBody>
          <a:bodyPr>
            <a:normAutofit/>
          </a:bodyPr>
          <a:lstStyle/>
          <a:p>
            <a:pPr algn="just"/>
            <a:r>
              <a:rPr lang="en-US" dirty="0" smtClean="0"/>
              <a:t>Strategy and Policy Division is mainly responsible for reviewing/framing of laws &amp; regulations relating to the AML/CFT Regime. </a:t>
            </a:r>
          </a:p>
          <a:p>
            <a:pPr algn="just"/>
            <a:r>
              <a:rPr lang="en-US" dirty="0" smtClean="0"/>
              <a:t>Devising the National Strategy for Combating Money Laundering and Terrorism Financing.</a:t>
            </a:r>
          </a:p>
          <a:p>
            <a:pPr algn="just"/>
            <a:r>
              <a:rPr lang="en-US" dirty="0" smtClean="0"/>
              <a:t>Keeping record of NEC / GC meetings and follow-up actions. </a:t>
            </a:r>
          </a:p>
          <a:p>
            <a:pPr algn="just"/>
            <a:r>
              <a:rPr lang="en-US" sz="2800" dirty="0" smtClean="0"/>
              <a:t>Carry out Study of Best International Practices around the world regarding AML/CFT Framework.</a:t>
            </a:r>
            <a:endParaRPr lang="en-US" dirty="0" smtClean="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Currency">
      <a:dk1>
        <a:sysClr val="windowText" lastClr="000000"/>
      </a:dk1>
      <a:lt1>
        <a:sysClr val="window" lastClr="FFFFFF"/>
      </a:lt1>
      <a:dk2>
        <a:srgbClr val="4A606E"/>
      </a:dk2>
      <a:lt2>
        <a:srgbClr val="D1E1E3"/>
      </a:lt2>
      <a:accent1>
        <a:srgbClr val="79B5B0"/>
      </a:accent1>
      <a:accent2>
        <a:srgbClr val="B4BC4C"/>
      </a:accent2>
      <a:accent3>
        <a:srgbClr val="B77851"/>
      </a:accent3>
      <a:accent4>
        <a:srgbClr val="776A5B"/>
      </a:accent4>
      <a:accent5>
        <a:srgbClr val="B6AD76"/>
      </a:accent5>
      <a:accent6>
        <a:srgbClr val="95AEB1"/>
      </a:accent6>
      <a:hlink>
        <a:srgbClr val="3ECCED"/>
      </a:hlink>
      <a:folHlink>
        <a:srgbClr val="2C6C93"/>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4561</TotalTime>
  <Words>1500</Words>
  <Application>Microsoft Office PowerPoint</Application>
  <PresentationFormat>On-screen Show (4:3)</PresentationFormat>
  <Paragraphs>217</Paragraphs>
  <Slides>22</Slides>
  <Notes>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Equity</vt:lpstr>
      <vt:lpstr>Financial Monitoring Unit</vt:lpstr>
      <vt:lpstr>Financial Monitoring Unit</vt:lpstr>
      <vt:lpstr>National Executive Committee (NEC)</vt:lpstr>
      <vt:lpstr>General Committee (GC)</vt:lpstr>
      <vt:lpstr>Powers &amp; Functions of FMU (Core Functions)</vt:lpstr>
      <vt:lpstr>Powers &amp; Functions of FMU (General Functions)</vt:lpstr>
      <vt:lpstr>FMU Core Functions</vt:lpstr>
      <vt:lpstr>Organogram of Financial Monitoring Unit</vt:lpstr>
      <vt:lpstr>Strategy and Policy Division </vt:lpstr>
      <vt:lpstr>             Reports Analysis &amp; Dissemination Division </vt:lpstr>
      <vt:lpstr>Coordination Division</vt:lpstr>
      <vt:lpstr>Finance &amp; Administrative Division</vt:lpstr>
      <vt:lpstr>Reporting Entities</vt:lpstr>
      <vt:lpstr>Slide 14</vt:lpstr>
      <vt:lpstr>Law Enforcement Agencies (LEAs/ Regulators</vt:lpstr>
      <vt:lpstr>Slide 16</vt:lpstr>
      <vt:lpstr>Slide 17</vt:lpstr>
      <vt:lpstr>Thresholds of STRs/CTRs</vt:lpstr>
      <vt:lpstr>STR may generate if:</vt:lpstr>
      <vt:lpstr>STR Analysis– Risk Based Approach</vt:lpstr>
      <vt:lpstr>Process of STR  Analysis</vt:lpstr>
      <vt:lpstr>Electronic Data Capturing System (EDCS)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Ashar Shahzad</dc:creator>
  <cp:lastModifiedBy>Nawaz Panhwer</cp:lastModifiedBy>
  <cp:revision>545</cp:revision>
  <dcterms:created xsi:type="dcterms:W3CDTF">2010-09-06T09:03:43Z</dcterms:created>
  <dcterms:modified xsi:type="dcterms:W3CDTF">2012-09-07T12:08:53Z</dcterms:modified>
</cp:coreProperties>
</file>